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715000" cx="9144000"/>
  <p:notesSz cx="6858000" cy="9144000"/>
  <p:embeddedFontLst>
    <p:embeddedFont>
      <p:font typeface="Titillium Web SemiBold"/>
      <p:regular r:id="rId14"/>
      <p:bold r:id="rId15"/>
      <p:italic r:id="rId16"/>
      <p:boldItalic r:id="rId17"/>
    </p:embeddedFont>
    <p:embeddedFont>
      <p:font typeface="Roboto Mono Light"/>
      <p:regular r:id="rId18"/>
      <p:bold r:id="rId19"/>
      <p:italic r:id="rId20"/>
      <p:boldItalic r:id="rId21"/>
    </p:embeddedFont>
    <p:embeddedFont>
      <p:font typeface="Titillium Web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881">
          <p15:clr>
            <a:srgbClr val="9AA0A6"/>
          </p15:clr>
        </p15:guide>
        <p15:guide id="2" orient="horz" pos="340">
          <p15:clr>
            <a:srgbClr val="9AA0A6"/>
          </p15:clr>
        </p15:guide>
        <p15:guide id="3" orient="horz" pos="510">
          <p15:clr>
            <a:srgbClr val="9AA0A6"/>
          </p15:clr>
        </p15:guide>
        <p15:guide id="4" pos="1644">
          <p15:clr>
            <a:srgbClr val="9AA0A6"/>
          </p15:clr>
        </p15:guide>
        <p15:guide id="5" pos="1425">
          <p15:clr>
            <a:srgbClr val="9AA0A6"/>
          </p15:clr>
        </p15:guide>
        <p15:guide id="6" pos="2880">
          <p15:clr>
            <a:srgbClr val="9AA0A6"/>
          </p15:clr>
        </p15:guide>
        <p15:guide id="7" pos="431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881" orient="horz"/>
        <p:guide pos="340" orient="horz"/>
        <p:guide pos="510" orient="horz"/>
        <p:guide pos="1644"/>
        <p:guide pos="1425"/>
        <p:guide pos="2880"/>
        <p:guide pos="431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onoLight-italic.fntdata"/><Relationship Id="rId22" Type="http://schemas.openxmlformats.org/officeDocument/2006/relationships/font" Target="fonts/TitilliumWeb-regular.fntdata"/><Relationship Id="rId21" Type="http://schemas.openxmlformats.org/officeDocument/2006/relationships/font" Target="fonts/RobotoMonoLight-boldItalic.fntdata"/><Relationship Id="rId24" Type="http://schemas.openxmlformats.org/officeDocument/2006/relationships/font" Target="fonts/TitilliumWeb-italic.fntdata"/><Relationship Id="rId23" Type="http://schemas.openxmlformats.org/officeDocument/2006/relationships/font" Target="fonts/TitilliumWeb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TitilliumWeb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TitilliumWebSemiBold-bold.fntdata"/><Relationship Id="rId14" Type="http://schemas.openxmlformats.org/officeDocument/2006/relationships/font" Target="fonts/TitilliumWebSemiBold-regular.fntdata"/><Relationship Id="rId17" Type="http://schemas.openxmlformats.org/officeDocument/2006/relationships/font" Target="fonts/TitilliumWebSemiBold-boldItalic.fntdata"/><Relationship Id="rId16" Type="http://schemas.openxmlformats.org/officeDocument/2006/relationships/font" Target="fonts/TitilliumWebSemiBold-italic.fntdata"/><Relationship Id="rId19" Type="http://schemas.openxmlformats.org/officeDocument/2006/relationships/font" Target="fonts/RobotoMonoLight-bold.fntdata"/><Relationship Id="rId18" Type="http://schemas.openxmlformats.org/officeDocument/2006/relationships/font" Target="fonts/RobotoMonoLigh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b8eece2fcb_3_175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b8eece2fcb_3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b8b34a0e2e_0_91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b8b34a0e2e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b8b34a0e2e_0_55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b8b34a0e2e_0_5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ab5ec15483_0_1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ab5ec1548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e0a77ace14_0_46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e0a77ace14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e0a77ace14_0_173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e0a77ace14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e0f4c7882f_0_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e0f4c7882f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0" name="Google Shape;60;p15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Relationship Id="rId4" Type="http://schemas.openxmlformats.org/officeDocument/2006/relationships/image" Target="../media/image24.png"/><Relationship Id="rId5" Type="http://schemas.openxmlformats.org/officeDocument/2006/relationships/image" Target="../media/image18.png"/><Relationship Id="rId6" Type="http://schemas.openxmlformats.org/officeDocument/2006/relationships/hyperlink" Target="https://creativecommons.org/licenses/by-sa/4.0/deed.it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20" Type="http://schemas.openxmlformats.org/officeDocument/2006/relationships/image" Target="../media/image15.png"/><Relationship Id="rId11" Type="http://schemas.openxmlformats.org/officeDocument/2006/relationships/image" Target="../media/image11.png"/><Relationship Id="rId10" Type="http://schemas.openxmlformats.org/officeDocument/2006/relationships/image" Target="../media/image9.png"/><Relationship Id="rId21" Type="http://schemas.openxmlformats.org/officeDocument/2006/relationships/image" Target="../media/image20.png"/><Relationship Id="rId13" Type="http://schemas.openxmlformats.org/officeDocument/2006/relationships/image" Target="../media/image25.png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3.png"/><Relationship Id="rId9" Type="http://schemas.openxmlformats.org/officeDocument/2006/relationships/image" Target="../media/image5.png"/><Relationship Id="rId15" Type="http://schemas.openxmlformats.org/officeDocument/2006/relationships/image" Target="../media/image10.png"/><Relationship Id="rId14" Type="http://schemas.openxmlformats.org/officeDocument/2006/relationships/image" Target="../media/image8.png"/><Relationship Id="rId17" Type="http://schemas.openxmlformats.org/officeDocument/2006/relationships/image" Target="../media/image14.png"/><Relationship Id="rId16" Type="http://schemas.openxmlformats.org/officeDocument/2006/relationships/image" Target="../media/image13.png"/><Relationship Id="rId5" Type="http://schemas.openxmlformats.org/officeDocument/2006/relationships/image" Target="../media/image4.png"/><Relationship Id="rId19" Type="http://schemas.openxmlformats.org/officeDocument/2006/relationships/image" Target="../media/image17.png"/><Relationship Id="rId6" Type="http://schemas.openxmlformats.org/officeDocument/2006/relationships/image" Target="../media/image3.png"/><Relationship Id="rId18" Type="http://schemas.openxmlformats.org/officeDocument/2006/relationships/image" Target="../media/image12.png"/><Relationship Id="rId7" Type="http://schemas.openxmlformats.org/officeDocument/2006/relationships/image" Target="../media/image2.png"/><Relationship Id="rId8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esigners.italia.it/" TargetMode="External"/><Relationship Id="rId4" Type="http://schemas.openxmlformats.org/officeDocument/2006/relationships/hyperlink" Target="https://creativecommons.org/licenses/by-sa/4.0/deed.it" TargetMode="External"/><Relationship Id="rId5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/>
        </p:nvSpPr>
        <p:spPr>
          <a:xfrm>
            <a:off x="1947325" y="3130025"/>
            <a:ext cx="524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raccontare i profili degli utenti-tipo del servizio </a:t>
            </a: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pubblico</a:t>
            </a: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digitale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00" name="Google Shape;100;p25"/>
          <p:cNvCxnSpPr/>
          <p:nvPr/>
        </p:nvCxnSpPr>
        <p:spPr>
          <a:xfrm>
            <a:off x="3914550" y="2788575"/>
            <a:ext cx="1314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1" name="Google Shape;10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307600"/>
            <a:ext cx="1931375" cy="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5"/>
          <p:cNvSpPr txBox="1"/>
          <p:nvPr/>
        </p:nvSpPr>
        <p:spPr>
          <a:xfrm>
            <a:off x="908550" y="966125"/>
            <a:ext cx="73269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Modello personas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3" name="Google Shape;103;p25"/>
          <p:cNvSpPr/>
          <p:nvPr/>
        </p:nvSpPr>
        <p:spPr>
          <a:xfrm>
            <a:off x="410013" y="384575"/>
            <a:ext cx="953100" cy="953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4" name="Google Shape;10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713" y="556273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5"/>
          <p:cNvSpPr txBox="1"/>
          <p:nvPr/>
        </p:nvSpPr>
        <p:spPr>
          <a:xfrm>
            <a:off x="7829100" y="5307538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lang="it" sz="700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 4.0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6" name="Google Shape;106;p25"/>
          <p:cNvSpPr txBox="1"/>
          <p:nvPr/>
        </p:nvSpPr>
        <p:spPr>
          <a:xfrm>
            <a:off x="2066875" y="5307538"/>
            <a:ext cx="57624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https://designers.italia.it/kit/esperienza-utente/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6"/>
          <p:cNvSpPr txBox="1"/>
          <p:nvPr/>
        </p:nvSpPr>
        <p:spPr>
          <a:xfrm>
            <a:off x="386575" y="2618025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 gruppi di utenti con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caratteristiche simili,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definisci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un personaggio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utile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raccontare la prospettiva di ciascun gruppo.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2" name="Google Shape;112;p26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360825" y="1240000"/>
            <a:ext cx="49032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Descrivi le diverse tipologie </a:t>
            </a:r>
            <a:br>
              <a:rPr b="1" lang="it" sz="24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4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utenti del servizio pubblico: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4" name="Google Shape;114;p26"/>
          <p:cNvSpPr txBox="1"/>
          <p:nvPr/>
        </p:nvSpPr>
        <p:spPr>
          <a:xfrm>
            <a:off x="2502125" y="2618025"/>
            <a:ext cx="2072700" cy="20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Assegna un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itratto, età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un nome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ad ogni personaggio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;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il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suo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ruolo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e/o un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aggettivo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che faccia immediatamente capire la sua attitudine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. 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Aggiungi infine una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citazione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riferita all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tipologia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e/o ambito di servizio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5" name="Google Shape;115;p26"/>
          <p:cNvSpPr txBox="1"/>
          <p:nvPr/>
        </p:nvSpPr>
        <p:spPr>
          <a:xfrm>
            <a:off x="4617675" y="2618025"/>
            <a:ext cx="2102700" cy="18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Rifletti sul suo profilo: delinea la sua situazione e stile di vita, descrivi le sue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attività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principali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nel corso di una giornata, la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dimestichezza con il digitale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conoscenza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del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servizio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in questione o di altri simili.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6" name="Google Shape;116;p26"/>
          <p:cNvSpPr txBox="1"/>
          <p:nvPr/>
        </p:nvSpPr>
        <p:spPr>
          <a:xfrm>
            <a:off x="6733225" y="2618025"/>
            <a:ext cx="2072700" cy="20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oncentrati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sull’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utilizzo del servizio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: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determina cosa lo/la spingerebbe ad utilizzarlo, quali vantaggi vuole ottenere. 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Cerca di immaginare le sue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esigenze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 potenziali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difficoltà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nel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raggiungimento degli obiettivi.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7" name="Google Shape;117;p26"/>
          <p:cNvSpPr txBox="1"/>
          <p:nvPr/>
        </p:nvSpPr>
        <p:spPr>
          <a:xfrm>
            <a:off x="2600625" y="5264052"/>
            <a:ext cx="58680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Ripeti </a:t>
            </a: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lo stesso processo per ogni profilo di utenti.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118" name="Google Shape;118;p26"/>
          <p:cNvCxnSpPr/>
          <p:nvPr/>
        </p:nvCxnSpPr>
        <p:spPr>
          <a:xfrm>
            <a:off x="2600619" y="5276900"/>
            <a:ext cx="59697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9" name="Google Shape;119;p26"/>
          <p:cNvSpPr/>
          <p:nvPr/>
        </p:nvSpPr>
        <p:spPr>
          <a:xfrm>
            <a:off x="6733225" y="407100"/>
            <a:ext cx="2072700" cy="10845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162000" spcFirstLastPara="1" rIns="162000" wrap="square" tIns="900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SUGGERIMENTO: </a:t>
            </a: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prima fatti un’idea di quanti e quali sono gli utenti-tipo (</a:t>
            </a:r>
            <a:r>
              <a:rPr i="1"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slide 3</a:t>
            </a: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).</a:t>
            </a:r>
            <a:endParaRPr b="1" sz="19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0" name="Google Shape;120;p26"/>
          <p:cNvSpPr txBox="1"/>
          <p:nvPr/>
        </p:nvSpPr>
        <p:spPr>
          <a:xfrm>
            <a:off x="381250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01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1" name="Google Shape;121;p26"/>
          <p:cNvSpPr txBox="1"/>
          <p:nvPr/>
        </p:nvSpPr>
        <p:spPr>
          <a:xfrm>
            <a:off x="2489275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02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2" name="Google Shape;122;p26"/>
          <p:cNvSpPr txBox="1"/>
          <p:nvPr/>
        </p:nvSpPr>
        <p:spPr>
          <a:xfrm>
            <a:off x="4597300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03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3" name="Google Shape;123;p26"/>
          <p:cNvSpPr txBox="1"/>
          <p:nvPr/>
        </p:nvSpPr>
        <p:spPr>
          <a:xfrm>
            <a:off x="6705325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04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24" name="Google Shape;12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/>
          <p:nvPr/>
        </p:nvSpPr>
        <p:spPr>
          <a:xfrm>
            <a:off x="0" y="2019300"/>
            <a:ext cx="9144000" cy="3704700"/>
          </a:xfrm>
          <a:prstGeom prst="rect">
            <a:avLst/>
          </a:prstGeom>
          <a:solidFill>
            <a:srgbClr val="F4F4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7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Riepilogo personas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1" name="Google Shape;131;p27"/>
          <p:cNvSpPr txBox="1"/>
          <p:nvPr/>
        </p:nvSpPr>
        <p:spPr>
          <a:xfrm>
            <a:off x="360825" y="1240000"/>
            <a:ext cx="49032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Gli utenti-tipo del servizio pubblico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2" name="Google Shape;132;p27"/>
          <p:cNvSpPr txBox="1"/>
          <p:nvPr/>
        </p:nvSpPr>
        <p:spPr>
          <a:xfrm>
            <a:off x="386575" y="4062050"/>
            <a:ext cx="2102700" cy="7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8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Nome</a:t>
            </a:r>
            <a:endParaRPr b="1" sz="18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Ruolo ed attitudine</a:t>
            </a:r>
            <a:r>
              <a:rPr b="1" lang="it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3" name="Google Shape;133;p27"/>
          <p:cNvSpPr txBox="1"/>
          <p:nvPr/>
        </p:nvSpPr>
        <p:spPr>
          <a:xfrm>
            <a:off x="2502125" y="4062050"/>
            <a:ext cx="207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8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Nome</a:t>
            </a:r>
            <a:endParaRPr b="1" sz="18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Ruolo ed attitudine</a:t>
            </a:r>
            <a:r>
              <a:rPr b="1" lang="it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4" name="Google Shape;134;p27"/>
          <p:cNvSpPr txBox="1"/>
          <p:nvPr/>
        </p:nvSpPr>
        <p:spPr>
          <a:xfrm>
            <a:off x="4617675" y="4062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8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Nome</a:t>
            </a:r>
            <a:endParaRPr b="1" sz="18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Ruolo ed attitudine</a:t>
            </a:r>
            <a:r>
              <a:rPr b="1" lang="it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5" name="Google Shape;135;p27"/>
          <p:cNvSpPr txBox="1"/>
          <p:nvPr/>
        </p:nvSpPr>
        <p:spPr>
          <a:xfrm>
            <a:off x="6733225" y="4062050"/>
            <a:ext cx="207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8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Nome</a:t>
            </a:r>
            <a:endParaRPr b="1" sz="18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Ruolo ed attitudine</a:t>
            </a:r>
            <a:r>
              <a:rPr b="1" lang="it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6" name="Google Shape;136;p27"/>
          <p:cNvSpPr/>
          <p:nvPr/>
        </p:nvSpPr>
        <p:spPr>
          <a:xfrm>
            <a:off x="493831" y="2435743"/>
            <a:ext cx="1473900" cy="147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7"/>
          <p:cNvSpPr/>
          <p:nvPr/>
        </p:nvSpPr>
        <p:spPr>
          <a:xfrm>
            <a:off x="2609856" y="2435743"/>
            <a:ext cx="1473900" cy="147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7"/>
          <p:cNvSpPr/>
          <p:nvPr/>
        </p:nvSpPr>
        <p:spPr>
          <a:xfrm>
            <a:off x="4725881" y="2435743"/>
            <a:ext cx="1473900" cy="147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7"/>
          <p:cNvSpPr/>
          <p:nvPr/>
        </p:nvSpPr>
        <p:spPr>
          <a:xfrm>
            <a:off x="6809156" y="2435743"/>
            <a:ext cx="1473900" cy="147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0" name="Google Shape;140;p27"/>
          <p:cNvCxnSpPr/>
          <p:nvPr/>
        </p:nvCxnSpPr>
        <p:spPr>
          <a:xfrm>
            <a:off x="6809150" y="5165750"/>
            <a:ext cx="20232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1" name="Google Shape;141;p27"/>
          <p:cNvSpPr txBox="1"/>
          <p:nvPr/>
        </p:nvSpPr>
        <p:spPr>
          <a:xfrm>
            <a:off x="6799875" y="5175287"/>
            <a:ext cx="2023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0000" lIns="54000" spcFirstLastPara="1" rIns="54000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Copia la slide per includere tutte le </a:t>
            </a:r>
            <a:r>
              <a:rPr lang="it" sz="9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personas </a:t>
            </a:r>
            <a:r>
              <a:rPr lang="it" sz="9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identificate</a:t>
            </a:r>
            <a:endParaRPr sz="9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42" name="Google Shape;142;p27"/>
          <p:cNvSpPr txBox="1"/>
          <p:nvPr/>
        </p:nvSpPr>
        <p:spPr>
          <a:xfrm>
            <a:off x="6809100" y="1399375"/>
            <a:ext cx="2174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[Quali sono i macro-gruppi rappresentativi del bacino di utenza?]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3" name="Google Shape;143;p27"/>
          <p:cNvSpPr txBox="1"/>
          <p:nvPr/>
        </p:nvSpPr>
        <p:spPr>
          <a:xfrm>
            <a:off x="381250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1</a:t>
            </a:r>
            <a:endParaRPr b="1" sz="18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4" name="Google Shape;144;p27"/>
          <p:cNvSpPr txBox="1"/>
          <p:nvPr/>
        </p:nvSpPr>
        <p:spPr>
          <a:xfrm>
            <a:off x="2489275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2</a:t>
            </a:r>
            <a:endParaRPr b="1" sz="18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5" name="Google Shape;145;p27"/>
          <p:cNvSpPr txBox="1"/>
          <p:nvPr/>
        </p:nvSpPr>
        <p:spPr>
          <a:xfrm>
            <a:off x="4597300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3</a:t>
            </a:r>
            <a:endParaRPr b="1" sz="18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6" name="Google Shape;146;p27"/>
          <p:cNvSpPr txBox="1"/>
          <p:nvPr/>
        </p:nvSpPr>
        <p:spPr>
          <a:xfrm>
            <a:off x="6705325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4</a:t>
            </a:r>
            <a:endParaRPr b="1" sz="18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8"/>
          <p:cNvSpPr/>
          <p:nvPr/>
        </p:nvSpPr>
        <p:spPr>
          <a:xfrm>
            <a:off x="-6450" y="-25775"/>
            <a:ext cx="2268000" cy="5749800"/>
          </a:xfrm>
          <a:prstGeom prst="rect">
            <a:avLst/>
          </a:prstGeom>
          <a:solidFill>
            <a:srgbClr val="F4F4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2" name="Google Shape;15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75" y="3188701"/>
            <a:ext cx="282925" cy="202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8"/>
          <p:cNvSpPr txBox="1"/>
          <p:nvPr/>
        </p:nvSpPr>
        <p:spPr>
          <a:xfrm>
            <a:off x="233101" y="3389550"/>
            <a:ext cx="1907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[Cosa pensa di questo tipo di servizio]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Lorem ipsum</a:t>
            </a:r>
            <a:endParaRPr sz="10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4" name="Google Shape;154;p28"/>
          <p:cNvSpPr txBox="1"/>
          <p:nvPr/>
        </p:nvSpPr>
        <p:spPr>
          <a:xfrm>
            <a:off x="213649" y="422322"/>
            <a:ext cx="19071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8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Nome</a:t>
            </a:r>
            <a:endParaRPr b="1" sz="28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5" name="Google Shape;155;p28"/>
          <p:cNvSpPr txBox="1"/>
          <p:nvPr/>
        </p:nvSpPr>
        <p:spPr>
          <a:xfrm>
            <a:off x="213650" y="732800"/>
            <a:ext cx="20058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Ruolo e/o attitudine</a:t>
            </a:r>
            <a:endParaRPr b="1" sz="11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6" name="Google Shape;156;p28"/>
          <p:cNvSpPr txBox="1"/>
          <p:nvPr/>
        </p:nvSpPr>
        <p:spPr>
          <a:xfrm>
            <a:off x="2601875" y="551063"/>
            <a:ext cx="2454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BACKGROUND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7" name="Google Shape;157;p28"/>
          <p:cNvSpPr txBox="1"/>
          <p:nvPr/>
        </p:nvSpPr>
        <p:spPr>
          <a:xfrm>
            <a:off x="2601875" y="808988"/>
            <a:ext cx="23490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[Qual è la sua s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ituazione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stile di vita]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8" name="Google Shape;158;p28"/>
          <p:cNvSpPr txBox="1"/>
          <p:nvPr/>
        </p:nvSpPr>
        <p:spPr>
          <a:xfrm>
            <a:off x="213650" y="8218"/>
            <a:ext cx="20478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PERSONA N. </a:t>
            </a:r>
            <a:r>
              <a:rPr lang="it" sz="10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</a:t>
            </a:r>
            <a:endParaRPr sz="10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9" name="Google Shape;159;p28"/>
          <p:cNvSpPr/>
          <p:nvPr/>
        </p:nvSpPr>
        <p:spPr>
          <a:xfrm>
            <a:off x="393031" y="1483843"/>
            <a:ext cx="1473900" cy="147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8"/>
          <p:cNvSpPr txBox="1"/>
          <p:nvPr/>
        </p:nvSpPr>
        <p:spPr>
          <a:xfrm>
            <a:off x="5377250" y="2465900"/>
            <a:ext cx="1581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NECESSITÀ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1" name="Google Shape;161;p28"/>
          <p:cNvSpPr txBox="1"/>
          <p:nvPr/>
        </p:nvSpPr>
        <p:spPr>
          <a:xfrm>
            <a:off x="5333300" y="551063"/>
            <a:ext cx="2454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COMPORTAMENTI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2" name="Google Shape;162;p28"/>
          <p:cNvSpPr txBox="1"/>
          <p:nvPr/>
        </p:nvSpPr>
        <p:spPr>
          <a:xfrm>
            <a:off x="5333300" y="808988"/>
            <a:ext cx="3387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[Come utilizza il servizio]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3" name="Google Shape;163;p28"/>
          <p:cNvSpPr txBox="1"/>
          <p:nvPr/>
        </p:nvSpPr>
        <p:spPr>
          <a:xfrm>
            <a:off x="7093463" y="2465900"/>
            <a:ext cx="1581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DIFFICOLT</a:t>
            </a: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À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4" name="Google Shape;164;p28"/>
          <p:cNvSpPr txBox="1"/>
          <p:nvPr/>
        </p:nvSpPr>
        <p:spPr>
          <a:xfrm>
            <a:off x="7093454" y="2777300"/>
            <a:ext cx="1671600" cy="22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[Quali ostacoli affronta]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13899" lvl="0" marL="100799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t/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5" name="Google Shape;165;p28"/>
          <p:cNvSpPr txBox="1"/>
          <p:nvPr/>
        </p:nvSpPr>
        <p:spPr>
          <a:xfrm>
            <a:off x="5377250" y="2777300"/>
            <a:ext cx="1671600" cy="2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[Quali sono le sue esigenze]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13899" lvl="0" marL="100799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6" name="Google Shape;166;p28"/>
          <p:cNvSpPr txBox="1"/>
          <p:nvPr/>
        </p:nvSpPr>
        <p:spPr>
          <a:xfrm>
            <a:off x="213650" y="968000"/>
            <a:ext cx="20058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Fascia d’età</a:t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67" name="Google Shape;16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8" name="Google Shape;168;p28"/>
          <p:cNvCxnSpPr>
            <a:endCxn id="169" idx="6"/>
          </p:cNvCxnSpPr>
          <p:nvPr/>
        </p:nvCxnSpPr>
        <p:spPr>
          <a:xfrm>
            <a:off x="2781192" y="3283997"/>
            <a:ext cx="1971000" cy="0"/>
          </a:xfrm>
          <a:prstGeom prst="straightConnector1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0" name="Google Shape;170;p28"/>
          <p:cNvSpPr/>
          <p:nvPr/>
        </p:nvSpPr>
        <p:spPr>
          <a:xfrm>
            <a:off x="2746552" y="3242438"/>
            <a:ext cx="927000" cy="83100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8"/>
          <p:cNvSpPr/>
          <p:nvPr/>
        </p:nvSpPr>
        <p:spPr>
          <a:xfrm>
            <a:off x="3360058" y="324244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8"/>
          <p:cNvSpPr/>
          <p:nvPr/>
        </p:nvSpPr>
        <p:spPr>
          <a:xfrm>
            <a:off x="4018579" y="324244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8"/>
          <p:cNvSpPr/>
          <p:nvPr/>
        </p:nvSpPr>
        <p:spPr>
          <a:xfrm>
            <a:off x="4668792" y="324244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8"/>
          <p:cNvSpPr/>
          <p:nvPr/>
        </p:nvSpPr>
        <p:spPr>
          <a:xfrm>
            <a:off x="2701537" y="324244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8"/>
          <p:cNvSpPr txBox="1"/>
          <p:nvPr/>
        </p:nvSpPr>
        <p:spPr>
          <a:xfrm>
            <a:off x="2629089" y="2581226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CULTURA DIGITALE</a:t>
            </a:r>
            <a:endParaRPr b="1" sz="1100">
              <a:solidFill>
                <a:srgbClr val="0066CC"/>
              </a:solidFill>
              <a:highlight>
                <a:srgbClr val="FFAB40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5" name="Google Shape;175;p28"/>
          <p:cNvSpPr txBox="1"/>
          <p:nvPr/>
        </p:nvSpPr>
        <p:spPr>
          <a:xfrm>
            <a:off x="2631675" y="2816475"/>
            <a:ext cx="252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[Livello di dimestichezza con il digitale]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76" name="Google Shape;176;p28"/>
          <p:cNvCxnSpPr>
            <a:endCxn id="177" idx="6"/>
          </p:cNvCxnSpPr>
          <p:nvPr/>
        </p:nvCxnSpPr>
        <p:spPr>
          <a:xfrm>
            <a:off x="2781192" y="4344147"/>
            <a:ext cx="1971000" cy="0"/>
          </a:xfrm>
          <a:prstGeom prst="straightConnector1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8" name="Google Shape;178;p28"/>
          <p:cNvSpPr/>
          <p:nvPr/>
        </p:nvSpPr>
        <p:spPr>
          <a:xfrm>
            <a:off x="2746552" y="4302588"/>
            <a:ext cx="927000" cy="83100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8"/>
          <p:cNvSpPr/>
          <p:nvPr/>
        </p:nvSpPr>
        <p:spPr>
          <a:xfrm>
            <a:off x="3360058" y="430259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8"/>
          <p:cNvSpPr/>
          <p:nvPr/>
        </p:nvSpPr>
        <p:spPr>
          <a:xfrm>
            <a:off x="4018579" y="430259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8"/>
          <p:cNvSpPr/>
          <p:nvPr/>
        </p:nvSpPr>
        <p:spPr>
          <a:xfrm>
            <a:off x="4668792" y="430259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8"/>
          <p:cNvSpPr/>
          <p:nvPr/>
        </p:nvSpPr>
        <p:spPr>
          <a:xfrm>
            <a:off x="2701537" y="430259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8"/>
          <p:cNvSpPr txBox="1"/>
          <p:nvPr/>
        </p:nvSpPr>
        <p:spPr>
          <a:xfrm>
            <a:off x="2629089" y="3641376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CONOSCENZA DELL’AMBITO</a:t>
            </a:r>
            <a:endParaRPr b="1" sz="1100">
              <a:solidFill>
                <a:srgbClr val="434343"/>
              </a:solidFill>
              <a:highlight>
                <a:srgbClr val="FFAB40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3" name="Google Shape;183;p28"/>
          <p:cNvSpPr txBox="1"/>
          <p:nvPr/>
        </p:nvSpPr>
        <p:spPr>
          <a:xfrm>
            <a:off x="2631675" y="3876625"/>
            <a:ext cx="252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[Familiarità con la tipologia di servizio]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84" name="Google Shape;184;p28"/>
          <p:cNvCxnSpPr/>
          <p:nvPr/>
        </p:nvCxnSpPr>
        <p:spPr>
          <a:xfrm>
            <a:off x="5108900" y="-6325"/>
            <a:ext cx="0" cy="571320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85" name="Google Shape;185;p28"/>
          <p:cNvSpPr txBox="1"/>
          <p:nvPr/>
        </p:nvSpPr>
        <p:spPr>
          <a:xfrm>
            <a:off x="5333300" y="242800"/>
            <a:ext cx="1411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USO DEL SERVIZIO</a:t>
            </a:r>
            <a:endParaRPr b="1" sz="9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6" name="Google Shape;186;p28"/>
          <p:cNvSpPr txBox="1"/>
          <p:nvPr/>
        </p:nvSpPr>
        <p:spPr>
          <a:xfrm>
            <a:off x="2601875" y="242800"/>
            <a:ext cx="1411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PROFILO</a:t>
            </a:r>
            <a:endParaRPr b="1" sz="9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87" name="Google Shape;187;p28"/>
          <p:cNvCxnSpPr>
            <a:endCxn id="188" idx="6"/>
          </p:cNvCxnSpPr>
          <p:nvPr/>
        </p:nvCxnSpPr>
        <p:spPr>
          <a:xfrm>
            <a:off x="2781192" y="5317072"/>
            <a:ext cx="1971000" cy="0"/>
          </a:xfrm>
          <a:prstGeom prst="straightConnector1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9" name="Google Shape;189;p28"/>
          <p:cNvSpPr/>
          <p:nvPr/>
        </p:nvSpPr>
        <p:spPr>
          <a:xfrm>
            <a:off x="2746552" y="5275513"/>
            <a:ext cx="927000" cy="83100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8"/>
          <p:cNvSpPr/>
          <p:nvPr/>
        </p:nvSpPr>
        <p:spPr>
          <a:xfrm>
            <a:off x="3360058" y="5275522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8"/>
          <p:cNvSpPr/>
          <p:nvPr/>
        </p:nvSpPr>
        <p:spPr>
          <a:xfrm>
            <a:off x="4018579" y="5275522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8"/>
          <p:cNvSpPr/>
          <p:nvPr/>
        </p:nvSpPr>
        <p:spPr>
          <a:xfrm>
            <a:off x="4668792" y="5275522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8"/>
          <p:cNvSpPr/>
          <p:nvPr/>
        </p:nvSpPr>
        <p:spPr>
          <a:xfrm>
            <a:off x="2701537" y="5275522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8"/>
          <p:cNvSpPr txBox="1"/>
          <p:nvPr/>
        </p:nvSpPr>
        <p:spPr>
          <a:xfrm>
            <a:off x="2629089" y="4614301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FREQUENZA D’USO</a:t>
            </a:r>
            <a:endParaRPr b="1" sz="1100">
              <a:solidFill>
                <a:srgbClr val="434343"/>
              </a:solidFill>
              <a:highlight>
                <a:srgbClr val="FFAB40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4" name="Google Shape;194;p28"/>
          <p:cNvSpPr txBox="1"/>
          <p:nvPr/>
        </p:nvSpPr>
        <p:spPr>
          <a:xfrm>
            <a:off x="2631675" y="4849550"/>
            <a:ext cx="252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[Quanto spesso usa il servizio]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-6450" y="-25775"/>
            <a:ext cx="2268000" cy="5749800"/>
          </a:xfrm>
          <a:prstGeom prst="rect">
            <a:avLst/>
          </a:prstGeom>
          <a:solidFill>
            <a:srgbClr val="F4F4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0" name="Google Shape;20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75" y="3188701"/>
            <a:ext cx="282925" cy="202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9"/>
          <p:cNvSpPr txBox="1"/>
          <p:nvPr/>
        </p:nvSpPr>
        <p:spPr>
          <a:xfrm>
            <a:off x="233101" y="3389550"/>
            <a:ext cx="1907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È compito della PA rendere noi cittadini autonomi nell’utilizzare i servizi pubblici comunali.</a:t>
            </a:r>
            <a:endParaRPr>
              <a:solidFill>
                <a:srgbClr val="434343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02" name="Google Shape;202;p29"/>
          <p:cNvSpPr txBox="1"/>
          <p:nvPr/>
        </p:nvSpPr>
        <p:spPr>
          <a:xfrm>
            <a:off x="213649" y="422322"/>
            <a:ext cx="19071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8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Daniela</a:t>
            </a:r>
            <a:endParaRPr b="1" sz="28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3" name="Google Shape;203;p29"/>
          <p:cNvSpPr txBox="1"/>
          <p:nvPr/>
        </p:nvSpPr>
        <p:spPr>
          <a:xfrm>
            <a:off x="213650" y="732800"/>
            <a:ext cx="20058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Imprenditrice determinata</a:t>
            </a:r>
            <a:endParaRPr b="1"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4" name="Google Shape;204;p29"/>
          <p:cNvSpPr txBox="1"/>
          <p:nvPr/>
        </p:nvSpPr>
        <p:spPr>
          <a:xfrm>
            <a:off x="2601875" y="551063"/>
            <a:ext cx="2454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BACKGROUND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5" name="Google Shape;205;p29"/>
          <p:cNvSpPr txBox="1"/>
          <p:nvPr/>
        </p:nvSpPr>
        <p:spPr>
          <a:xfrm>
            <a:off x="2601875" y="808988"/>
            <a:ext cx="23490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Lavoratrice e mamma, si barcamena tra i mille impegni della giornata. La tecnologia è un alleato fondamentale che la aiuta ad organizzarsi a lavoro, a velocizzare le faccende domestiche e gestire le questioni burocratiche per il suo lavoro e per la sua famiglia.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6" name="Google Shape;206;p29"/>
          <p:cNvSpPr txBox="1"/>
          <p:nvPr/>
        </p:nvSpPr>
        <p:spPr>
          <a:xfrm>
            <a:off x="213650" y="8218"/>
            <a:ext cx="20478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PERSONA N. 2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7" name="Google Shape;207;p29"/>
          <p:cNvSpPr/>
          <p:nvPr/>
        </p:nvSpPr>
        <p:spPr>
          <a:xfrm>
            <a:off x="393031" y="1483843"/>
            <a:ext cx="1473900" cy="147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9"/>
          <p:cNvSpPr txBox="1"/>
          <p:nvPr/>
        </p:nvSpPr>
        <p:spPr>
          <a:xfrm>
            <a:off x="5377250" y="2465900"/>
            <a:ext cx="1581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NECESSITÀ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9" name="Google Shape;209;p29"/>
          <p:cNvSpPr txBox="1"/>
          <p:nvPr/>
        </p:nvSpPr>
        <p:spPr>
          <a:xfrm>
            <a:off x="5333300" y="551063"/>
            <a:ext cx="2454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COMPORTAMENTI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0" name="Google Shape;210;p29"/>
          <p:cNvSpPr txBox="1"/>
          <p:nvPr/>
        </p:nvSpPr>
        <p:spPr>
          <a:xfrm>
            <a:off x="5333300" y="808988"/>
            <a:ext cx="3387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Si rivolge al comune per molteplici servizi, sia per la gestione familiare e della casa, che lavorativa. Perciò cerca tutte le informazioni che le servono sul sito del Comune, cerca di agire per quanto possibile autonomamente attraverso i canali digitali e recandosi allo sportello solo quando strettamente necessario.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1" name="Google Shape;211;p29"/>
          <p:cNvSpPr txBox="1"/>
          <p:nvPr/>
        </p:nvSpPr>
        <p:spPr>
          <a:xfrm>
            <a:off x="7093463" y="2465900"/>
            <a:ext cx="1581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DIFFICOLTÀ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2" name="Google Shape;212;p29"/>
          <p:cNvSpPr txBox="1"/>
          <p:nvPr/>
        </p:nvSpPr>
        <p:spPr>
          <a:xfrm>
            <a:off x="7093454" y="2777300"/>
            <a:ext cx="1671600" cy="22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13899" lvl="0" marL="1007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Informazioni poco chiare sugli iter burocratici da seguire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13899" lvl="0" marL="100799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Poca integrazione con gli strumenti che ha a disposizione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13899" lvl="0" marL="100799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Impossibilità di svolgere tutto interamente da remoto e in digitale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3" name="Google Shape;213;p29"/>
          <p:cNvSpPr txBox="1"/>
          <p:nvPr/>
        </p:nvSpPr>
        <p:spPr>
          <a:xfrm>
            <a:off x="5377250" y="2777300"/>
            <a:ext cx="1671600" cy="2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13899" lvl="0" marL="1007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Svolgere le pratiche in breve tempo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13899" lvl="0" marL="100799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Richiedere documenti in formato digitale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13899" lvl="0" marL="100799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Ricevere avvisi per le iniziative di cui potrebbe beneficiare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13899" lvl="0" marL="100799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Evitare di recarsi di persona allo sportello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4" name="Google Shape;214;p29"/>
          <p:cNvSpPr txBox="1"/>
          <p:nvPr/>
        </p:nvSpPr>
        <p:spPr>
          <a:xfrm>
            <a:off x="213650" y="968000"/>
            <a:ext cx="20058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35–45 anni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15" name="Google Shape;215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6" name="Google Shape;216;p29"/>
          <p:cNvCxnSpPr>
            <a:endCxn id="217" idx="6"/>
          </p:cNvCxnSpPr>
          <p:nvPr/>
        </p:nvCxnSpPr>
        <p:spPr>
          <a:xfrm>
            <a:off x="2781192" y="3283997"/>
            <a:ext cx="1971000" cy="0"/>
          </a:xfrm>
          <a:prstGeom prst="straightConnector1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8" name="Google Shape;218;p29"/>
          <p:cNvSpPr/>
          <p:nvPr/>
        </p:nvSpPr>
        <p:spPr>
          <a:xfrm>
            <a:off x="2746548" y="3242450"/>
            <a:ext cx="1971000" cy="83100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9"/>
          <p:cNvSpPr/>
          <p:nvPr/>
        </p:nvSpPr>
        <p:spPr>
          <a:xfrm>
            <a:off x="3360058" y="324244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9"/>
          <p:cNvSpPr/>
          <p:nvPr/>
        </p:nvSpPr>
        <p:spPr>
          <a:xfrm>
            <a:off x="4018579" y="324244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9"/>
          <p:cNvSpPr/>
          <p:nvPr/>
        </p:nvSpPr>
        <p:spPr>
          <a:xfrm>
            <a:off x="4668792" y="324244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9"/>
          <p:cNvSpPr/>
          <p:nvPr/>
        </p:nvSpPr>
        <p:spPr>
          <a:xfrm>
            <a:off x="2701537" y="324244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9"/>
          <p:cNvSpPr txBox="1"/>
          <p:nvPr/>
        </p:nvSpPr>
        <p:spPr>
          <a:xfrm>
            <a:off x="2629089" y="2581226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CULTURA DIGITALE</a:t>
            </a:r>
            <a:endParaRPr b="1" sz="1100">
              <a:solidFill>
                <a:srgbClr val="0066CC"/>
              </a:solidFill>
              <a:highlight>
                <a:srgbClr val="FFAB40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3" name="Google Shape;223;p29"/>
          <p:cNvSpPr txBox="1"/>
          <p:nvPr/>
        </p:nvSpPr>
        <p:spPr>
          <a:xfrm>
            <a:off x="2631675" y="2816475"/>
            <a:ext cx="252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[Livello di dimestichezza con il digitale]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24" name="Google Shape;224;p29"/>
          <p:cNvCxnSpPr>
            <a:endCxn id="225" idx="6"/>
          </p:cNvCxnSpPr>
          <p:nvPr/>
        </p:nvCxnSpPr>
        <p:spPr>
          <a:xfrm>
            <a:off x="2781192" y="4344147"/>
            <a:ext cx="1971000" cy="0"/>
          </a:xfrm>
          <a:prstGeom prst="straightConnector1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6" name="Google Shape;226;p29"/>
          <p:cNvSpPr/>
          <p:nvPr/>
        </p:nvSpPr>
        <p:spPr>
          <a:xfrm>
            <a:off x="2746549" y="4302600"/>
            <a:ext cx="1311000" cy="83100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9"/>
          <p:cNvSpPr/>
          <p:nvPr/>
        </p:nvSpPr>
        <p:spPr>
          <a:xfrm>
            <a:off x="3360058" y="430259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9"/>
          <p:cNvSpPr/>
          <p:nvPr/>
        </p:nvSpPr>
        <p:spPr>
          <a:xfrm>
            <a:off x="4018579" y="430259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9"/>
          <p:cNvSpPr/>
          <p:nvPr/>
        </p:nvSpPr>
        <p:spPr>
          <a:xfrm>
            <a:off x="4668792" y="430259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9"/>
          <p:cNvSpPr/>
          <p:nvPr/>
        </p:nvSpPr>
        <p:spPr>
          <a:xfrm>
            <a:off x="2701537" y="4302597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9"/>
          <p:cNvSpPr txBox="1"/>
          <p:nvPr/>
        </p:nvSpPr>
        <p:spPr>
          <a:xfrm>
            <a:off x="2629089" y="3641376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CONOSCENZA DELL’AMBITO</a:t>
            </a:r>
            <a:endParaRPr b="1" sz="1100">
              <a:solidFill>
                <a:srgbClr val="434343"/>
              </a:solidFill>
              <a:highlight>
                <a:srgbClr val="FFAB40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1" name="Google Shape;231;p29"/>
          <p:cNvSpPr txBox="1"/>
          <p:nvPr/>
        </p:nvSpPr>
        <p:spPr>
          <a:xfrm>
            <a:off x="2631675" y="3876625"/>
            <a:ext cx="252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[Familiarità con la tipologia di servizio]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32" name="Google Shape;232;p29"/>
          <p:cNvCxnSpPr/>
          <p:nvPr/>
        </p:nvCxnSpPr>
        <p:spPr>
          <a:xfrm>
            <a:off x="5108900" y="-6325"/>
            <a:ext cx="0" cy="571320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33" name="Google Shape;233;p29"/>
          <p:cNvSpPr txBox="1"/>
          <p:nvPr/>
        </p:nvSpPr>
        <p:spPr>
          <a:xfrm>
            <a:off x="5333300" y="242800"/>
            <a:ext cx="1411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USO DEL SERVIZIO</a:t>
            </a:r>
            <a:endParaRPr b="1" sz="9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4" name="Google Shape;234;p29"/>
          <p:cNvSpPr txBox="1"/>
          <p:nvPr/>
        </p:nvSpPr>
        <p:spPr>
          <a:xfrm>
            <a:off x="2601875" y="242800"/>
            <a:ext cx="1411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PROFILO</a:t>
            </a:r>
            <a:endParaRPr b="1" sz="9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35" name="Google Shape;235;p29"/>
          <p:cNvCxnSpPr>
            <a:endCxn id="236" idx="6"/>
          </p:cNvCxnSpPr>
          <p:nvPr/>
        </p:nvCxnSpPr>
        <p:spPr>
          <a:xfrm>
            <a:off x="2781192" y="5317072"/>
            <a:ext cx="1971000" cy="0"/>
          </a:xfrm>
          <a:prstGeom prst="straightConnector1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7" name="Google Shape;237;p29"/>
          <p:cNvSpPr/>
          <p:nvPr/>
        </p:nvSpPr>
        <p:spPr>
          <a:xfrm>
            <a:off x="2746551" y="5275525"/>
            <a:ext cx="664800" cy="83100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9"/>
          <p:cNvSpPr/>
          <p:nvPr/>
        </p:nvSpPr>
        <p:spPr>
          <a:xfrm>
            <a:off x="3360058" y="5275522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9"/>
          <p:cNvSpPr/>
          <p:nvPr/>
        </p:nvSpPr>
        <p:spPr>
          <a:xfrm>
            <a:off x="4018579" y="5275522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9"/>
          <p:cNvSpPr/>
          <p:nvPr/>
        </p:nvSpPr>
        <p:spPr>
          <a:xfrm>
            <a:off x="4668792" y="5275522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9"/>
          <p:cNvSpPr/>
          <p:nvPr/>
        </p:nvSpPr>
        <p:spPr>
          <a:xfrm>
            <a:off x="2701537" y="5275522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9"/>
          <p:cNvSpPr txBox="1"/>
          <p:nvPr/>
        </p:nvSpPr>
        <p:spPr>
          <a:xfrm>
            <a:off x="2629089" y="4614301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FREQUENZA D’USO</a:t>
            </a:r>
            <a:endParaRPr b="1" sz="1100">
              <a:solidFill>
                <a:srgbClr val="434343"/>
              </a:solidFill>
              <a:highlight>
                <a:srgbClr val="FFAB40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2" name="Google Shape;242;p29"/>
          <p:cNvSpPr txBox="1"/>
          <p:nvPr/>
        </p:nvSpPr>
        <p:spPr>
          <a:xfrm>
            <a:off x="2631675" y="4849550"/>
            <a:ext cx="252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[Quanto spesso usa il servizio]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descr="06_dirigente scolastico.png" id="243" name="Google Shape;243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9775" y="1523750"/>
            <a:ext cx="1257326" cy="1257326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9"/>
          <p:cNvSpPr/>
          <p:nvPr/>
        </p:nvSpPr>
        <p:spPr>
          <a:xfrm rot="5400000">
            <a:off x="8063508" y="-60556"/>
            <a:ext cx="1033200" cy="1148100"/>
          </a:xfrm>
          <a:prstGeom prst="diagStrip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9"/>
          <p:cNvSpPr txBox="1"/>
          <p:nvPr/>
        </p:nvSpPr>
        <p:spPr>
          <a:xfrm rot="2519380">
            <a:off x="8188301" y="239536"/>
            <a:ext cx="1042158" cy="296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i="0" lang="it" sz="1400" u="none" cap="none" strike="noStrike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ESEMPIO</a:t>
            </a:r>
            <a:endParaRPr i="0" sz="1400" u="none" cap="none" strike="noStrike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3650" y="2267570"/>
            <a:ext cx="822825" cy="82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0"/>
          <p:cNvPicPr preferRelativeResize="0"/>
          <p:nvPr/>
        </p:nvPicPr>
        <p:blipFill rotWithShape="1">
          <a:blip r:embed="rId4">
            <a:alphaModFix/>
          </a:blip>
          <a:srcRect b="1802" l="0" r="0" t="1802"/>
          <a:stretch/>
        </p:blipFill>
        <p:spPr>
          <a:xfrm>
            <a:off x="6157765" y="3432666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0"/>
          <p:cNvPicPr preferRelativeResize="0"/>
          <p:nvPr/>
        </p:nvPicPr>
        <p:blipFill rotWithShape="1">
          <a:blip r:embed="rId5">
            <a:alphaModFix/>
          </a:blip>
          <a:srcRect b="1802" l="0" r="0" t="1802"/>
          <a:stretch/>
        </p:blipFill>
        <p:spPr>
          <a:xfrm>
            <a:off x="7618570" y="3431116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0"/>
          <p:cNvPicPr preferRelativeResize="0"/>
          <p:nvPr/>
        </p:nvPicPr>
        <p:blipFill rotWithShape="1">
          <a:blip r:embed="rId6">
            <a:alphaModFix/>
          </a:blip>
          <a:srcRect b="1802" l="0" r="0" t="1802"/>
          <a:stretch/>
        </p:blipFill>
        <p:spPr>
          <a:xfrm>
            <a:off x="7530312" y="1185566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0"/>
          <p:cNvPicPr preferRelativeResize="0"/>
          <p:nvPr/>
        </p:nvPicPr>
        <p:blipFill rotWithShape="1">
          <a:blip r:embed="rId7">
            <a:alphaModFix/>
          </a:blip>
          <a:srcRect b="1802" l="0" r="0" t="1802"/>
          <a:stretch/>
        </p:blipFill>
        <p:spPr>
          <a:xfrm>
            <a:off x="6157760" y="1185566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0"/>
          <p:cNvPicPr preferRelativeResize="0"/>
          <p:nvPr/>
        </p:nvPicPr>
        <p:blipFill rotWithShape="1">
          <a:blip r:embed="rId8">
            <a:alphaModFix/>
          </a:blip>
          <a:srcRect b="1802" l="0" r="0" t="1802"/>
          <a:stretch/>
        </p:blipFill>
        <p:spPr>
          <a:xfrm>
            <a:off x="4772591" y="1185566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0"/>
          <p:cNvPicPr preferRelativeResize="0"/>
          <p:nvPr/>
        </p:nvPicPr>
        <p:blipFill rotWithShape="1">
          <a:blip r:embed="rId9">
            <a:alphaModFix/>
          </a:blip>
          <a:srcRect b="1802" l="0" r="0" t="1802"/>
          <a:stretch/>
        </p:blipFill>
        <p:spPr>
          <a:xfrm>
            <a:off x="3336959" y="1185566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0"/>
          <p:cNvPicPr preferRelativeResize="0"/>
          <p:nvPr/>
        </p:nvPicPr>
        <p:blipFill rotWithShape="1">
          <a:blip r:embed="rId10">
            <a:alphaModFix/>
          </a:blip>
          <a:srcRect b="1802" l="0" r="0" t="1802"/>
          <a:stretch/>
        </p:blipFill>
        <p:spPr>
          <a:xfrm>
            <a:off x="1876096" y="1185566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0"/>
          <p:cNvPicPr preferRelativeResize="0"/>
          <p:nvPr/>
        </p:nvPicPr>
        <p:blipFill rotWithShape="1">
          <a:blip r:embed="rId11">
            <a:alphaModFix/>
          </a:blip>
          <a:srcRect b="1802" l="0" r="0" t="1802"/>
          <a:stretch/>
        </p:blipFill>
        <p:spPr>
          <a:xfrm>
            <a:off x="440464" y="1185566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0"/>
          <p:cNvPicPr preferRelativeResize="0"/>
          <p:nvPr/>
        </p:nvPicPr>
        <p:blipFill rotWithShape="1">
          <a:blip r:embed="rId12">
            <a:alphaModFix/>
          </a:blip>
          <a:srcRect b="1802" l="0" r="0" t="1802"/>
          <a:stretch/>
        </p:blipFill>
        <p:spPr>
          <a:xfrm>
            <a:off x="4772586" y="3469264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0"/>
          <p:cNvPicPr preferRelativeResize="0"/>
          <p:nvPr/>
        </p:nvPicPr>
        <p:blipFill rotWithShape="1">
          <a:blip r:embed="rId13">
            <a:alphaModFix/>
          </a:blip>
          <a:srcRect b="1802" l="0" r="0" t="1802"/>
          <a:stretch/>
        </p:blipFill>
        <p:spPr>
          <a:xfrm>
            <a:off x="3340767" y="3469264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0"/>
          <p:cNvPicPr preferRelativeResize="0"/>
          <p:nvPr/>
        </p:nvPicPr>
        <p:blipFill rotWithShape="1">
          <a:blip r:embed="rId14">
            <a:alphaModFix/>
          </a:blip>
          <a:srcRect b="1802" l="0" r="0" t="1802"/>
          <a:stretch/>
        </p:blipFill>
        <p:spPr>
          <a:xfrm>
            <a:off x="6157755" y="2270764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0"/>
          <p:cNvPicPr preferRelativeResize="0"/>
          <p:nvPr/>
        </p:nvPicPr>
        <p:blipFill rotWithShape="1">
          <a:blip r:embed="rId15">
            <a:alphaModFix/>
          </a:blip>
          <a:srcRect b="1802" l="0" r="0" t="1802"/>
          <a:stretch/>
        </p:blipFill>
        <p:spPr>
          <a:xfrm>
            <a:off x="4772581" y="2270764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0"/>
          <p:cNvPicPr preferRelativeResize="0"/>
          <p:nvPr/>
        </p:nvPicPr>
        <p:blipFill rotWithShape="1">
          <a:blip r:embed="rId16">
            <a:alphaModFix/>
          </a:blip>
          <a:srcRect b="1802" l="0" r="0" t="1802"/>
          <a:stretch/>
        </p:blipFill>
        <p:spPr>
          <a:xfrm>
            <a:off x="3312869" y="2270764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0"/>
          <p:cNvPicPr preferRelativeResize="0"/>
          <p:nvPr/>
        </p:nvPicPr>
        <p:blipFill rotWithShape="1">
          <a:blip r:embed="rId17">
            <a:alphaModFix/>
          </a:blip>
          <a:srcRect b="1802" l="0" r="0" t="1802"/>
          <a:stretch/>
        </p:blipFill>
        <p:spPr>
          <a:xfrm>
            <a:off x="1940251" y="2270764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0"/>
          <p:cNvPicPr preferRelativeResize="0"/>
          <p:nvPr/>
        </p:nvPicPr>
        <p:blipFill rotWithShape="1">
          <a:blip r:embed="rId18">
            <a:alphaModFix/>
          </a:blip>
          <a:srcRect b="1802" l="0" r="0" t="1802"/>
          <a:stretch/>
        </p:blipFill>
        <p:spPr>
          <a:xfrm>
            <a:off x="440464" y="2270764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0"/>
          <p:cNvPicPr preferRelativeResize="0"/>
          <p:nvPr/>
        </p:nvPicPr>
        <p:blipFill rotWithShape="1">
          <a:blip r:embed="rId19">
            <a:alphaModFix/>
          </a:blip>
          <a:srcRect b="1802" l="0" r="0" t="1802"/>
          <a:stretch/>
        </p:blipFill>
        <p:spPr>
          <a:xfrm>
            <a:off x="1890732" y="3483635"/>
            <a:ext cx="1084950" cy="104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0"/>
          <p:cNvPicPr preferRelativeResize="0"/>
          <p:nvPr/>
        </p:nvPicPr>
        <p:blipFill rotWithShape="1">
          <a:blip r:embed="rId20">
            <a:alphaModFix/>
          </a:blip>
          <a:srcRect b="1802" l="0" r="0" t="1802"/>
          <a:stretch/>
        </p:blipFill>
        <p:spPr>
          <a:xfrm>
            <a:off x="440464" y="3483635"/>
            <a:ext cx="1084950" cy="104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0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Persone e ruoli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69" name="Google Shape;269;p30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-12" y="5409536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0"/>
          <p:cNvSpPr txBox="1"/>
          <p:nvPr/>
        </p:nvSpPr>
        <p:spPr>
          <a:xfrm>
            <a:off x="4572000" y="337111"/>
            <a:ext cx="41649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Utilizza queste icone 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ti sono più utili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b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 integra laddove necessario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6CC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1"/>
          <p:cNvSpPr txBox="1"/>
          <p:nvPr/>
        </p:nvSpPr>
        <p:spPr>
          <a:xfrm>
            <a:off x="6372525" y="2350833"/>
            <a:ext cx="2489100" cy="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Quest'opera, realizzata per il progetto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Designers Italia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è distribuita con Licenza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Attribuzione - Condividi allo stesso modo 4.0 Internazionale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Copyright (c) 2021 Presidenza del Consiglio dei Ministri - Dipartimento per la trasformazione digitale. </a:t>
            </a:r>
            <a:r>
              <a:rPr b="1"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rispettare i termini della licenza lascia questo testo/questa slide nella tua versione.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276" name="Google Shape;276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631236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B54C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