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y="5715000" cx="9144000"/>
  <p:notesSz cx="6858000" cy="9144000"/>
  <p:embeddedFontLst>
    <p:embeddedFont>
      <p:font typeface="Titillium Web SemiBold"/>
      <p:regular r:id="rId28"/>
      <p:bold r:id="rId29"/>
      <p:italic r:id="rId30"/>
      <p:boldItalic r:id="rId31"/>
    </p:embeddedFont>
    <p:embeddedFont>
      <p:font typeface="Titillium Web"/>
      <p:regular r:id="rId32"/>
      <p:bold r:id="rId33"/>
      <p:italic r:id="rId34"/>
      <p:boldItalic r:id="rId35"/>
    </p:embeddedFont>
    <p:embeddedFont>
      <p:font typeface="Lora"/>
      <p:regular r:id="rId36"/>
      <p:bold r:id="rId37"/>
      <p:italic r:id="rId38"/>
      <p:boldItalic r:id="rId39"/>
    </p:embeddedFont>
    <p:embeddedFont>
      <p:font typeface="Titillium Web Light"/>
      <p:regular r:id="rId40"/>
      <p:bold r:id="rId41"/>
      <p:italic r:id="rId42"/>
      <p:boldItalic r:id="rId43"/>
    </p:embeddedFont>
    <p:embeddedFont>
      <p:font typeface="Titillium Web ExtraLight"/>
      <p:regular r:id="rId44"/>
      <p:bold r:id="rId45"/>
      <p:italic r:id="rId46"/>
      <p:boldItalic r:id="rId4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TitilliumWebLight-regular.fntdata"/><Relationship Id="rId20" Type="http://schemas.openxmlformats.org/officeDocument/2006/relationships/slide" Target="slides/slide15.xml"/><Relationship Id="rId42" Type="http://schemas.openxmlformats.org/officeDocument/2006/relationships/font" Target="fonts/TitilliumWebLight-italic.fntdata"/><Relationship Id="rId41" Type="http://schemas.openxmlformats.org/officeDocument/2006/relationships/font" Target="fonts/TitilliumWebLight-bold.fntdata"/><Relationship Id="rId22" Type="http://schemas.openxmlformats.org/officeDocument/2006/relationships/slide" Target="slides/slide17.xml"/><Relationship Id="rId44" Type="http://schemas.openxmlformats.org/officeDocument/2006/relationships/font" Target="fonts/TitilliumWebExtraLight-regular.fntdata"/><Relationship Id="rId21" Type="http://schemas.openxmlformats.org/officeDocument/2006/relationships/slide" Target="slides/slide16.xml"/><Relationship Id="rId43" Type="http://schemas.openxmlformats.org/officeDocument/2006/relationships/font" Target="fonts/TitilliumWebLight-boldItalic.fntdata"/><Relationship Id="rId24" Type="http://schemas.openxmlformats.org/officeDocument/2006/relationships/slide" Target="slides/slide19.xml"/><Relationship Id="rId46" Type="http://schemas.openxmlformats.org/officeDocument/2006/relationships/font" Target="fonts/TitilliumWebExtraLight-italic.fntdata"/><Relationship Id="rId23" Type="http://schemas.openxmlformats.org/officeDocument/2006/relationships/slide" Target="slides/slide18.xml"/><Relationship Id="rId45" Type="http://schemas.openxmlformats.org/officeDocument/2006/relationships/font" Target="fonts/TitilliumWebExtraLight-bold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47" Type="http://schemas.openxmlformats.org/officeDocument/2006/relationships/font" Target="fonts/TitilliumWebExtraLight-boldItalic.fntdata"/><Relationship Id="rId28" Type="http://schemas.openxmlformats.org/officeDocument/2006/relationships/font" Target="fonts/TitilliumWebSemiBold-regular.fntdata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TitilliumWebSemiBold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TitilliumWebSemiBold-boldItalic.fntdata"/><Relationship Id="rId30" Type="http://schemas.openxmlformats.org/officeDocument/2006/relationships/font" Target="fonts/TitilliumWebSemiBold-italic.fntdata"/><Relationship Id="rId11" Type="http://schemas.openxmlformats.org/officeDocument/2006/relationships/slide" Target="slides/slide6.xml"/><Relationship Id="rId33" Type="http://schemas.openxmlformats.org/officeDocument/2006/relationships/font" Target="fonts/TitilliumWeb-bold.fntdata"/><Relationship Id="rId10" Type="http://schemas.openxmlformats.org/officeDocument/2006/relationships/slide" Target="slides/slide5.xml"/><Relationship Id="rId32" Type="http://schemas.openxmlformats.org/officeDocument/2006/relationships/font" Target="fonts/TitilliumWeb-regular.fntdata"/><Relationship Id="rId13" Type="http://schemas.openxmlformats.org/officeDocument/2006/relationships/slide" Target="slides/slide8.xml"/><Relationship Id="rId35" Type="http://schemas.openxmlformats.org/officeDocument/2006/relationships/font" Target="fonts/TitilliumWeb-boldItalic.fntdata"/><Relationship Id="rId12" Type="http://schemas.openxmlformats.org/officeDocument/2006/relationships/slide" Target="slides/slide7.xml"/><Relationship Id="rId34" Type="http://schemas.openxmlformats.org/officeDocument/2006/relationships/font" Target="fonts/TitilliumWeb-italic.fntdata"/><Relationship Id="rId15" Type="http://schemas.openxmlformats.org/officeDocument/2006/relationships/slide" Target="slides/slide10.xml"/><Relationship Id="rId37" Type="http://schemas.openxmlformats.org/officeDocument/2006/relationships/font" Target="fonts/Lora-bold.fntdata"/><Relationship Id="rId14" Type="http://schemas.openxmlformats.org/officeDocument/2006/relationships/slide" Target="slides/slide9.xml"/><Relationship Id="rId36" Type="http://schemas.openxmlformats.org/officeDocument/2006/relationships/font" Target="fonts/Lora-regular.fntdata"/><Relationship Id="rId17" Type="http://schemas.openxmlformats.org/officeDocument/2006/relationships/slide" Target="slides/slide12.xml"/><Relationship Id="rId39" Type="http://schemas.openxmlformats.org/officeDocument/2006/relationships/font" Target="fonts/Lora-boldItalic.fntdata"/><Relationship Id="rId16" Type="http://schemas.openxmlformats.org/officeDocument/2006/relationships/slide" Target="slides/slide11.xml"/><Relationship Id="rId38" Type="http://schemas.openxmlformats.org/officeDocument/2006/relationships/font" Target="fonts/Lora-italic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51b5d350a_0_0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51b5d350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3aa676022e_0_394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3aa676022e_0_3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aa676022e_0_307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3aa676022e_0_3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aa676022e_0_379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aa676022e_0_3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3aa676022e_0_193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3aa676022e_0_1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7c420bb20_0_25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37c420bb20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g3aa676022e_0_407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" name="Google Shape;290;g3aa676022e_0_4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7c420bb20_0_94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37c420bb20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g3aa676022e_0_278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0" name="Google Shape;320;g3aa676022e_0_2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Google Shape;332;g37d1e667af_5_25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3" name="Google Shape;333;g37d1e667af_5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6" name="Shape 3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Google Shape;347;g3aa676022e_0_291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8" name="Google Shape;348;g3aa676022e_0_2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3aa676022e_0_0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3aa676022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37d1e667af_5_84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37d1e667af_5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3aa676022e_0_211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3aa676022e_0_2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g37c420bb20_0_161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3" name="Google Shape;383;g37c420bb20_0_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aa676022e_0_40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aa676022e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3aa676022e_0_100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3aa676022e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aa676022e_0_109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aa676022e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aa676022e_0_122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aa676022e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aa676022e_0_155:notes"/>
          <p:cNvSpPr/>
          <p:nvPr>
            <p:ph idx="2" type="sldImg"/>
          </p:nvPr>
        </p:nvSpPr>
        <p:spPr>
          <a:xfrm>
            <a:off x="686100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3aa676022e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3d38cee358_0_19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3d38cee358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400"/>
              <a:buFont typeface="Titillium Web"/>
              <a:buChar char="-"/>
            </a:pPr>
            <a:r>
              <a:rPr b="1" lang="it" sz="1400">
                <a:solidFill>
                  <a:srgbClr val="4C4C4C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community</a:t>
            </a:r>
            <a:r>
              <a:rPr lang="it" sz="1400">
                <a:solidFill>
                  <a:srgbClr val="4C4C4C"/>
                </a:solidFill>
                <a:latin typeface="Titillium Web"/>
                <a:ea typeface="Titillium Web"/>
                <a:cs typeface="Titillium Web"/>
                <a:sym typeface="Titillium Web"/>
              </a:rPr>
              <a:t> dei designer, degli sviluppatori e dei gestori di servizi pubblici digitali</a:t>
            </a:r>
            <a:endParaRPr sz="1400">
              <a:solidFill>
                <a:srgbClr val="4C4C4C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400"/>
              <a:buFont typeface="Titillium Web"/>
              <a:buChar char="-"/>
            </a:pPr>
            <a:r>
              <a:rPr b="1" lang="it" sz="1400">
                <a:solidFill>
                  <a:srgbClr val="4C4C4C"/>
                </a:solidFill>
                <a:latin typeface="Titillium Web"/>
                <a:ea typeface="Titillium Web"/>
                <a:cs typeface="Titillium Web"/>
                <a:sym typeface="Titillium Web"/>
              </a:rPr>
              <a:t>documentazione</a:t>
            </a:r>
            <a:r>
              <a:rPr lang="it" sz="1400">
                <a:solidFill>
                  <a:srgbClr val="4C4C4C"/>
                </a:solidFill>
                <a:latin typeface="Titillium Web"/>
                <a:ea typeface="Titillium Web"/>
                <a:cs typeface="Titillium Web"/>
                <a:sym typeface="Titillium Web"/>
              </a:rPr>
              <a:t> tecnica e strumenti per lo sviluppo</a:t>
            </a:r>
            <a:endParaRPr sz="1400">
              <a:solidFill>
                <a:srgbClr val="4C4C4C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400"/>
              <a:buFont typeface="Titillium Web"/>
              <a:buChar char="-"/>
            </a:pPr>
            <a:r>
              <a:rPr b="1" lang="it" sz="1400">
                <a:solidFill>
                  <a:srgbClr val="4C4C4C"/>
                </a:solidFill>
                <a:latin typeface="Titillium Web"/>
                <a:ea typeface="Titillium Web"/>
                <a:cs typeface="Titillium Web"/>
                <a:sym typeface="Titillium Web"/>
              </a:rPr>
              <a:t>collaborazione</a:t>
            </a:r>
            <a:r>
              <a:rPr lang="it" sz="1400">
                <a:solidFill>
                  <a:srgbClr val="4C4C4C"/>
                </a:solidFill>
                <a:latin typeface="Titillium Web"/>
                <a:ea typeface="Titillium Web"/>
                <a:cs typeface="Titillium Web"/>
                <a:sym typeface="Titillium Web"/>
              </a:rPr>
              <a:t> attiva di tutti i partecipanti</a:t>
            </a:r>
            <a:endParaRPr sz="1400">
              <a:solidFill>
                <a:srgbClr val="4C4C4C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C4C4C"/>
              </a:buClr>
              <a:buSzPts val="1400"/>
              <a:buFont typeface="Titillium Web"/>
              <a:buChar char="-"/>
            </a:pPr>
            <a:r>
              <a:rPr b="1" lang="it" sz="1400">
                <a:solidFill>
                  <a:srgbClr val="4C4C4C"/>
                </a:solidFill>
                <a:latin typeface="Titillium Web"/>
                <a:ea typeface="Titillium Web"/>
                <a:cs typeface="Titillium Web"/>
                <a:sym typeface="Titillium Web"/>
              </a:rPr>
              <a:t>repository</a:t>
            </a:r>
            <a:r>
              <a:rPr lang="it" sz="1400">
                <a:solidFill>
                  <a:srgbClr val="4C4C4C"/>
                </a:solidFill>
                <a:latin typeface="Titillium Web"/>
                <a:ea typeface="Titillium Web"/>
                <a:cs typeface="Titillium Web"/>
                <a:sym typeface="Titillium Web"/>
              </a:rPr>
              <a:t> per il software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7c420bb20_0_42:notes"/>
          <p:cNvSpPr/>
          <p:nvPr>
            <p:ph idx="2" type="sldImg"/>
          </p:nvPr>
        </p:nvSpPr>
        <p:spPr>
          <a:xfrm>
            <a:off x="686104" y="685800"/>
            <a:ext cx="54864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7c420bb20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4"/>
          <p:cNvSpPr txBox="1"/>
          <p:nvPr>
            <p:ph type="ctrTitle"/>
          </p:nvPr>
        </p:nvSpPr>
        <p:spPr>
          <a:xfrm>
            <a:off x="311708" y="827306"/>
            <a:ext cx="8520600" cy="2280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35" name="Google Shape;35;p14"/>
          <p:cNvSpPr txBox="1"/>
          <p:nvPr>
            <p:ph idx="1" type="subTitle"/>
          </p:nvPr>
        </p:nvSpPr>
        <p:spPr>
          <a:xfrm>
            <a:off x="311700" y="3149028"/>
            <a:ext cx="8520600" cy="88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36" name="Google Shape;36;p14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5"/>
          <p:cNvSpPr txBox="1"/>
          <p:nvPr>
            <p:ph type="title"/>
          </p:nvPr>
        </p:nvSpPr>
        <p:spPr>
          <a:xfrm>
            <a:off x="311700" y="2389833"/>
            <a:ext cx="8520600" cy="93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39" name="Google Shape;39;p15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6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2" name="Google Shape;42;p16"/>
          <p:cNvSpPr txBox="1"/>
          <p:nvPr>
            <p:ph idx="1" type="body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3" name="Google Shape;43;p16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7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46" name="Google Shape;46;p17"/>
          <p:cNvSpPr txBox="1"/>
          <p:nvPr>
            <p:ph idx="1" type="body"/>
          </p:nvPr>
        </p:nvSpPr>
        <p:spPr>
          <a:xfrm>
            <a:off x="311700" y="1280528"/>
            <a:ext cx="3999900" cy="37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7" name="Google Shape;47;p17"/>
          <p:cNvSpPr txBox="1"/>
          <p:nvPr>
            <p:ph idx="2" type="body"/>
          </p:nvPr>
        </p:nvSpPr>
        <p:spPr>
          <a:xfrm>
            <a:off x="4832400" y="1280528"/>
            <a:ext cx="3999900" cy="3795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8" name="Google Shape;48;p17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8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1" name="Google Shape;51;p18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9"/>
          <p:cNvSpPr txBox="1"/>
          <p:nvPr>
            <p:ph type="title"/>
          </p:nvPr>
        </p:nvSpPr>
        <p:spPr>
          <a:xfrm>
            <a:off x="311700" y="617333"/>
            <a:ext cx="2808000" cy="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54" name="Google Shape;54;p19"/>
          <p:cNvSpPr txBox="1"/>
          <p:nvPr>
            <p:ph idx="1" type="body"/>
          </p:nvPr>
        </p:nvSpPr>
        <p:spPr>
          <a:xfrm>
            <a:off x="311700" y="1544000"/>
            <a:ext cx="2808000" cy="353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55" name="Google Shape;55;p19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20"/>
          <p:cNvSpPr txBox="1"/>
          <p:nvPr>
            <p:ph type="title"/>
          </p:nvPr>
        </p:nvSpPr>
        <p:spPr>
          <a:xfrm>
            <a:off x="490250" y="500167"/>
            <a:ext cx="6367800" cy="4545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58" name="Google Shape;58;p20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1"/>
          <p:cNvSpPr/>
          <p:nvPr/>
        </p:nvSpPr>
        <p:spPr>
          <a:xfrm>
            <a:off x="4572000" y="-139"/>
            <a:ext cx="4572000" cy="5715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21"/>
          <p:cNvSpPr txBox="1"/>
          <p:nvPr>
            <p:ph type="title"/>
          </p:nvPr>
        </p:nvSpPr>
        <p:spPr>
          <a:xfrm>
            <a:off x="265500" y="1370194"/>
            <a:ext cx="4045200" cy="1647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2" name="Google Shape;62;p21"/>
          <p:cNvSpPr txBox="1"/>
          <p:nvPr>
            <p:ph idx="1" type="subTitle"/>
          </p:nvPr>
        </p:nvSpPr>
        <p:spPr>
          <a:xfrm>
            <a:off x="265500" y="3114528"/>
            <a:ext cx="4045200" cy="1372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3" name="Google Shape;63;p21"/>
          <p:cNvSpPr txBox="1"/>
          <p:nvPr>
            <p:ph idx="2" type="body"/>
          </p:nvPr>
        </p:nvSpPr>
        <p:spPr>
          <a:xfrm>
            <a:off x="4939500" y="804528"/>
            <a:ext cx="3837000" cy="410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4" name="Google Shape;64;p2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3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22"/>
          <p:cNvSpPr txBox="1"/>
          <p:nvPr>
            <p:ph idx="1" type="body"/>
          </p:nvPr>
        </p:nvSpPr>
        <p:spPr>
          <a:xfrm>
            <a:off x="311700" y="4700639"/>
            <a:ext cx="5998800" cy="672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7" name="Google Shape;67;p2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3"/>
          <p:cNvSpPr txBox="1"/>
          <p:nvPr>
            <p:ph hasCustomPrompt="1" type="title"/>
          </p:nvPr>
        </p:nvSpPr>
        <p:spPr>
          <a:xfrm>
            <a:off x="311700" y="1229028"/>
            <a:ext cx="8520600" cy="2181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0" name="Google Shape;70;p23"/>
          <p:cNvSpPr txBox="1"/>
          <p:nvPr>
            <p:ph idx="1" type="body"/>
          </p:nvPr>
        </p:nvSpPr>
        <p:spPr>
          <a:xfrm>
            <a:off x="311700" y="3502472"/>
            <a:ext cx="8520600" cy="144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1" name="Google Shape;71;p23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4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4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5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6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8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9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0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1pPr>
            <a:lvl2pPr lvl="1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2pPr>
            <a:lvl3pPr lvl="2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3pPr>
            <a:lvl4pPr lvl="3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4pPr>
            <a:lvl5pPr lvl="4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5pPr>
            <a:lvl6pPr lvl="5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6pPr>
            <a:lvl7pPr lvl="6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7pPr>
            <a:lvl8pPr lvl="7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8pPr>
            <a:lvl9pPr lvl="8" rtl="0" algn="r">
              <a:buNone/>
              <a:defRPr sz="800">
                <a:solidFill>
                  <a:schemeClr val="dk2"/>
                </a:solidFill>
                <a:latin typeface="Titillium Web Light"/>
                <a:ea typeface="Titillium Web Light"/>
                <a:cs typeface="Titillium Web Light"/>
                <a:sym typeface="Titillium Web Light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3"/>
          <p:cNvSpPr txBox="1"/>
          <p:nvPr>
            <p:ph type="title"/>
          </p:nvPr>
        </p:nvSpPr>
        <p:spPr>
          <a:xfrm>
            <a:off x="311700" y="494472"/>
            <a:ext cx="8520600" cy="63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31" name="Google Shape;31;p13"/>
          <p:cNvSpPr txBox="1"/>
          <p:nvPr>
            <p:ph idx="1" type="body"/>
          </p:nvPr>
        </p:nvSpPr>
        <p:spPr>
          <a:xfrm>
            <a:off x="311700" y="1280528"/>
            <a:ext cx="8520600" cy="379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32" name="Google Shape;32;p13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buNone/>
              <a:defRPr sz="1000">
                <a:solidFill>
                  <a:schemeClr val="dk2"/>
                </a:solidFill>
              </a:defRPr>
            </a:lvl1pPr>
            <a:lvl2pPr lvl="1" rtl="0" algn="r">
              <a:buNone/>
              <a:defRPr sz="1000">
                <a:solidFill>
                  <a:schemeClr val="dk2"/>
                </a:solidFill>
              </a:defRPr>
            </a:lvl2pPr>
            <a:lvl3pPr lvl="2" rtl="0" algn="r">
              <a:buNone/>
              <a:defRPr sz="1000">
                <a:solidFill>
                  <a:schemeClr val="dk2"/>
                </a:solidFill>
              </a:defRPr>
            </a:lvl3pPr>
            <a:lvl4pPr lvl="3" rtl="0" algn="r">
              <a:buNone/>
              <a:defRPr sz="1000">
                <a:solidFill>
                  <a:schemeClr val="dk2"/>
                </a:solidFill>
              </a:defRPr>
            </a:lvl4pPr>
            <a:lvl5pPr lvl="4" rtl="0" algn="r">
              <a:buNone/>
              <a:defRPr sz="1000">
                <a:solidFill>
                  <a:schemeClr val="dk2"/>
                </a:solidFill>
              </a:defRPr>
            </a:lvl5pPr>
            <a:lvl6pPr lvl="5" rtl="0" algn="r">
              <a:buNone/>
              <a:defRPr sz="1000">
                <a:solidFill>
                  <a:schemeClr val="dk2"/>
                </a:solidFill>
              </a:defRPr>
            </a:lvl6pPr>
            <a:lvl7pPr lvl="6" rtl="0" algn="r">
              <a:buNone/>
              <a:defRPr sz="1000">
                <a:solidFill>
                  <a:schemeClr val="dk2"/>
                </a:solidFill>
              </a:defRPr>
            </a:lvl7pPr>
            <a:lvl8pPr lvl="7" rtl="0" algn="r">
              <a:buNone/>
              <a:defRPr sz="1000">
                <a:solidFill>
                  <a:schemeClr val="dk2"/>
                </a:solidFill>
              </a:defRPr>
            </a:lvl8pPr>
            <a:lvl9pPr lvl="8" rtl="0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8.jpg"/><Relationship Id="rId4" Type="http://schemas.openxmlformats.org/officeDocument/2006/relationships/image" Target="../media/image7.png"/><Relationship Id="rId5" Type="http://schemas.openxmlformats.org/officeDocument/2006/relationships/hyperlink" Target="https://creativecommons.org/licenses/by-sa/4.0/deed.it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jpg"/><Relationship Id="rId4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2.jpg"/><Relationship Id="rId4" Type="http://schemas.openxmlformats.org/officeDocument/2006/relationships/image" Target="../media/image11.png"/><Relationship Id="rId5" Type="http://schemas.openxmlformats.org/officeDocument/2006/relationships/hyperlink" Target="https://designers.italia.it/assets/downloads/CoDesignWorkshop_Card%20sorting.pdf" TargetMode="External"/><Relationship Id="rId6" Type="http://schemas.openxmlformats.org/officeDocument/2006/relationships/hyperlink" Target="https://designers.italia.it/assets/downloads/CoDesignWorkshop_Card%20sorting.pdf" TargetMode="External"/><Relationship Id="rId7" Type="http://schemas.openxmlformats.org/officeDocument/2006/relationships/hyperlink" Target="https://designers.italia.it/assets/downloads/CoDesignWorkshop_Card%20sorting.pdf" TargetMode="Externa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5.jpg"/><Relationship Id="rId4" Type="http://schemas.openxmlformats.org/officeDocument/2006/relationships/image" Target="../media/image1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5.jpg"/><Relationship Id="rId4" Type="http://schemas.openxmlformats.org/officeDocument/2006/relationships/image" Target="../media/image11.png"/><Relationship Id="rId5" Type="http://schemas.openxmlformats.org/officeDocument/2006/relationships/hyperlink" Target="https://trello.com/" TargetMode="Externa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4.jpg"/><Relationship Id="rId4" Type="http://schemas.openxmlformats.org/officeDocument/2006/relationships/image" Target="../media/image11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4.jpg"/><Relationship Id="rId4" Type="http://schemas.openxmlformats.org/officeDocument/2006/relationships/image" Target="../media/image1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6.jpg"/><Relationship Id="rId4" Type="http://schemas.openxmlformats.org/officeDocument/2006/relationships/image" Target="../media/image11.png"/><Relationship Id="rId5" Type="http://schemas.openxmlformats.org/officeDocument/2006/relationships/hyperlink" Target="https://labs.translated.net/?l=it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Relationship Id="rId4" Type="http://schemas.openxmlformats.org/officeDocument/2006/relationships/hyperlink" Target="https://docs.google.com/presentation/d/1dQqoq6hHBaFQ8Elz21tLrldvJJKo_7oC6FrtG3B9B60/edit#slide=id.g351b5d350a_0_46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6.jpg"/><Relationship Id="rId4" Type="http://schemas.openxmlformats.org/officeDocument/2006/relationships/image" Target="../media/image11.png"/><Relationship Id="rId5" Type="http://schemas.openxmlformats.org/officeDocument/2006/relationships/hyperlink" Target="https://labs.translated.net/?l=it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4.png"/></Relationships>
</file>

<file path=ppt/slides/_rels/slide3.xml.rels><?xml version="1.0" encoding="UTF-8" standalone="yes"?><Relationships xmlns="http://schemas.openxmlformats.org/package/2006/relationships"><Relationship Id="rId11" Type="http://schemas.openxmlformats.org/officeDocument/2006/relationships/image" Target="../media/image4.jpg"/><Relationship Id="rId10" Type="http://schemas.openxmlformats.org/officeDocument/2006/relationships/image" Target="../media/image21.png"/><Relationship Id="rId13" Type="http://schemas.openxmlformats.org/officeDocument/2006/relationships/image" Target="../media/image10.jpg"/><Relationship Id="rId1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Relationship Id="rId4" Type="http://schemas.openxmlformats.org/officeDocument/2006/relationships/image" Target="../media/image9.jpg"/><Relationship Id="rId9" Type="http://schemas.openxmlformats.org/officeDocument/2006/relationships/image" Target="../media/image5.png"/><Relationship Id="rId14" Type="http://schemas.openxmlformats.org/officeDocument/2006/relationships/image" Target="../media/image22.png"/><Relationship Id="rId5" Type="http://schemas.openxmlformats.org/officeDocument/2006/relationships/image" Target="../media/image20.png"/><Relationship Id="rId6" Type="http://schemas.openxmlformats.org/officeDocument/2006/relationships/image" Target="../media/image2.jpg"/><Relationship Id="rId7" Type="http://schemas.openxmlformats.org/officeDocument/2006/relationships/image" Target="../media/image23.png"/><Relationship Id="rId8" Type="http://schemas.openxmlformats.org/officeDocument/2006/relationships/image" Target="../media/image1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5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79" name="Google Shape;79;p25"/>
          <p:cNvSpPr txBox="1"/>
          <p:nvPr/>
        </p:nvSpPr>
        <p:spPr>
          <a:xfrm>
            <a:off x="1667400" y="2173375"/>
            <a:ext cx="5809200" cy="373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Le parole sono importanti</a:t>
            </a:r>
            <a:endParaRPr b="1" sz="36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80" name="Google Shape;80;p25"/>
          <p:cNvSpPr txBox="1"/>
          <p:nvPr/>
        </p:nvSpPr>
        <p:spPr>
          <a:xfrm>
            <a:off x="1694550" y="2743400"/>
            <a:ext cx="5754900" cy="92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Un</a:t>
            </a:r>
            <a:r>
              <a:rPr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 workshop sul linguaggio</a:t>
            </a:r>
            <a:endParaRPr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ctr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81" name="Google Shape;81;p25"/>
          <p:cNvCxnSpPr/>
          <p:nvPr/>
        </p:nvCxnSpPr>
        <p:spPr>
          <a:xfrm>
            <a:off x="3914550" y="2788575"/>
            <a:ext cx="1314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82" name="Google Shape;82;p2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5307600"/>
            <a:ext cx="1931375" cy="407275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25"/>
          <p:cNvSpPr txBox="1"/>
          <p:nvPr/>
        </p:nvSpPr>
        <p:spPr>
          <a:xfrm>
            <a:off x="7829100" y="5307600"/>
            <a:ext cx="1314900" cy="4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Licenza </a:t>
            </a:r>
            <a:r>
              <a:rPr lang="it" sz="700" u="sng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CC BY-SA 4.0</a:t>
            </a:r>
            <a:endParaRPr sz="8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84" name="Google Shape;84;p25"/>
          <p:cNvSpPr txBox="1"/>
          <p:nvPr/>
        </p:nvSpPr>
        <p:spPr>
          <a:xfrm>
            <a:off x="2293950" y="5307600"/>
            <a:ext cx="5149500" cy="40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7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https://designers.italia.it/kit/co-progettazione/</a:t>
            </a:r>
            <a:endParaRPr sz="8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4" name="Google Shape;224;p34"/>
          <p:cNvPicPr preferRelativeResize="0"/>
          <p:nvPr/>
        </p:nvPicPr>
        <p:blipFill rotWithShape="1">
          <a:blip r:embed="rId3">
            <a:alphaModFix/>
          </a:blip>
          <a:srcRect b="6165" l="17450" r="42406" t="11073"/>
          <a:stretch/>
        </p:blipFill>
        <p:spPr>
          <a:xfrm>
            <a:off x="4707475" y="0"/>
            <a:ext cx="4436523" cy="5715001"/>
          </a:xfrm>
          <a:prstGeom prst="rect">
            <a:avLst/>
          </a:prstGeom>
          <a:noFill/>
          <a:ln>
            <a:noFill/>
          </a:ln>
        </p:spPr>
      </p:pic>
      <p:sp>
        <p:nvSpPr>
          <p:cNvPr id="225" name="Google Shape;225;p34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226" name="Google Shape;226;p34"/>
          <p:cNvSpPr txBox="1"/>
          <p:nvPr/>
        </p:nvSpPr>
        <p:spPr>
          <a:xfrm>
            <a:off x="343500" y="366125"/>
            <a:ext cx="30009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ESERCIZIO 01: </a:t>
            </a:r>
            <a:r>
              <a:rPr b="1"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CONTENT JOURNEY</a:t>
            </a:r>
            <a:endParaRPr b="1"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27" name="Google Shape;227;p34"/>
          <p:cNvSpPr txBox="1"/>
          <p:nvPr/>
        </p:nvSpPr>
        <p:spPr>
          <a:xfrm>
            <a:off x="343500" y="1903725"/>
            <a:ext cx="3298500" cy="8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Capire i bisogni informativi dell’utente</a:t>
            </a:r>
            <a:endParaRPr b="1" sz="22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28" name="Google Shape;228;p34"/>
          <p:cNvPicPr preferRelativeResize="0"/>
          <p:nvPr/>
        </p:nvPicPr>
        <p:blipFill rotWithShape="1">
          <a:blip r:embed="rId4">
            <a:alphaModFix/>
          </a:blip>
          <a:srcRect b="-19937" l="-4904" r="-4816" t="-27859"/>
          <a:stretch/>
        </p:blipFill>
        <p:spPr>
          <a:xfrm>
            <a:off x="244925" y="5038525"/>
            <a:ext cx="1422925" cy="5132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34"/>
          <p:cNvSpPr/>
          <p:nvPr/>
        </p:nvSpPr>
        <p:spPr>
          <a:xfrm>
            <a:off x="445375" y="985650"/>
            <a:ext cx="816300" cy="783900"/>
          </a:xfrm>
          <a:prstGeom prst="ellipse">
            <a:avLst/>
          </a:prstGeom>
          <a:solidFill>
            <a:srgbClr val="0056C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34"/>
          <p:cNvSpPr txBox="1"/>
          <p:nvPr/>
        </p:nvSpPr>
        <p:spPr>
          <a:xfrm>
            <a:off x="648286" y="1438437"/>
            <a:ext cx="4332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MIN</a:t>
            </a:r>
            <a:endParaRPr sz="800"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</p:txBody>
      </p:sp>
      <p:sp>
        <p:nvSpPr>
          <p:cNvPr id="231" name="Google Shape;231;p34"/>
          <p:cNvSpPr txBox="1"/>
          <p:nvPr/>
        </p:nvSpPr>
        <p:spPr>
          <a:xfrm>
            <a:off x="579141" y="1232104"/>
            <a:ext cx="5487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30</a:t>
            </a:r>
            <a:endParaRPr b="1"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32" name="Google Shape;232;p34"/>
          <p:cNvSpPr txBox="1"/>
          <p:nvPr/>
        </p:nvSpPr>
        <p:spPr>
          <a:xfrm>
            <a:off x="235825" y="2785525"/>
            <a:ext cx="35931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Mappa le fasi del tuo servizio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Individua i principali bisogni informativi dell’utente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35"/>
          <p:cNvPicPr preferRelativeResize="0"/>
          <p:nvPr/>
        </p:nvPicPr>
        <p:blipFill rotWithShape="1">
          <a:blip r:embed="rId3">
            <a:alphaModFix/>
          </a:blip>
          <a:srcRect b="12138" l="20048" r="43219" t="12138"/>
          <a:stretch/>
        </p:blipFill>
        <p:spPr>
          <a:xfrm>
            <a:off x="4707475" y="0"/>
            <a:ext cx="4436523" cy="5715001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35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239" name="Google Shape;239;p35"/>
          <p:cNvSpPr txBox="1"/>
          <p:nvPr/>
        </p:nvSpPr>
        <p:spPr>
          <a:xfrm>
            <a:off x="343500" y="366125"/>
            <a:ext cx="34242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ESERCIZIO 02 - COSA È IMPORTANTE?</a:t>
            </a:r>
            <a:b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VARIANTE A - </a:t>
            </a:r>
            <a:r>
              <a:rPr b="1"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CARD SORTING</a:t>
            </a:r>
            <a:endParaRPr b="1"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40" name="Google Shape;240;p35"/>
          <p:cNvSpPr txBox="1"/>
          <p:nvPr/>
        </p:nvSpPr>
        <p:spPr>
          <a:xfrm>
            <a:off x="343500" y="1979925"/>
            <a:ext cx="3298500" cy="106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COSA È IMPORTANTE?</a:t>
            </a:r>
            <a:br>
              <a:rPr b="1" lang="it" sz="1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Come organizziamo </a:t>
            </a:r>
            <a:b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il nostro servizio?</a:t>
            </a:r>
            <a:endParaRPr b="1" sz="22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41" name="Google Shape;241;p35"/>
          <p:cNvPicPr preferRelativeResize="0"/>
          <p:nvPr/>
        </p:nvPicPr>
        <p:blipFill rotWithShape="1">
          <a:blip r:embed="rId4">
            <a:alphaModFix/>
          </a:blip>
          <a:srcRect b="-19937" l="-4904" r="-4816" t="-27859"/>
          <a:stretch/>
        </p:blipFill>
        <p:spPr>
          <a:xfrm>
            <a:off x="244925" y="5038525"/>
            <a:ext cx="1422925" cy="51320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35"/>
          <p:cNvSpPr/>
          <p:nvPr/>
        </p:nvSpPr>
        <p:spPr>
          <a:xfrm>
            <a:off x="445375" y="985650"/>
            <a:ext cx="816300" cy="783900"/>
          </a:xfrm>
          <a:prstGeom prst="ellipse">
            <a:avLst/>
          </a:prstGeom>
          <a:solidFill>
            <a:srgbClr val="0056C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p35"/>
          <p:cNvSpPr txBox="1"/>
          <p:nvPr/>
        </p:nvSpPr>
        <p:spPr>
          <a:xfrm>
            <a:off x="648286" y="1438437"/>
            <a:ext cx="4332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MIN</a:t>
            </a:r>
            <a:endParaRPr sz="800"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</p:txBody>
      </p:sp>
      <p:sp>
        <p:nvSpPr>
          <p:cNvPr id="244" name="Google Shape;244;p35"/>
          <p:cNvSpPr txBox="1"/>
          <p:nvPr/>
        </p:nvSpPr>
        <p:spPr>
          <a:xfrm>
            <a:off x="579141" y="1232104"/>
            <a:ext cx="5487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30</a:t>
            </a:r>
            <a:endParaRPr b="1"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45" name="Google Shape;245;p35"/>
          <p:cNvSpPr txBox="1"/>
          <p:nvPr/>
        </p:nvSpPr>
        <p:spPr>
          <a:xfrm>
            <a:off x="348925" y="3061825"/>
            <a:ext cx="3718200" cy="139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Revisionate insieme le carte che vi vengono proposte, contenenti alcuni spunti progettuali da tenere in considerazione. Escludete le opportunità che non sono rilevanti per il contesto, o aggiungete le nuove che vi vengono in mente sulla base dell’analisi delle criticità del sistema.</a:t>
            </a:r>
            <a:br>
              <a:rPr b="1" lang="it" sz="1000" u="sng">
                <a:solidFill>
                  <a:schemeClr val="hlink"/>
                </a:solidFill>
                <a:latin typeface="Titillium Web"/>
                <a:ea typeface="Titillium Web"/>
                <a:cs typeface="Titillium Web"/>
                <a:sym typeface="Titillium Web"/>
                <a:hlinkClick r:id="rId5"/>
              </a:rPr>
            </a:br>
            <a:endParaRPr sz="10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46" name="Google Shape;246;p35"/>
          <p:cNvSpPr txBox="1"/>
          <p:nvPr/>
        </p:nvSpPr>
        <p:spPr>
          <a:xfrm>
            <a:off x="371475" y="4619625"/>
            <a:ext cx="1285800" cy="352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200" u="sng">
                <a:solidFill>
                  <a:schemeClr val="accent5"/>
                </a:solidFill>
                <a:latin typeface="Titillium Web"/>
                <a:ea typeface="Titillium Web"/>
                <a:cs typeface="Titillium Web"/>
                <a:sym typeface="Titillium Web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Vai all’esercizio</a:t>
            </a:r>
            <a:br>
              <a:rPr b="1" lang="it" sz="1200" u="sng">
                <a:solidFill>
                  <a:schemeClr val="accent5"/>
                </a:solidFill>
                <a:latin typeface="Titillium Web"/>
                <a:ea typeface="Titillium Web"/>
                <a:cs typeface="Titillium Web"/>
                <a:sym typeface="Titillium Web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</a:br>
            <a:endParaRPr sz="12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1" name="Google Shape;251;p36"/>
          <p:cNvPicPr preferRelativeResize="0"/>
          <p:nvPr/>
        </p:nvPicPr>
        <p:blipFill rotWithShape="1">
          <a:blip r:embed="rId3">
            <a:alphaModFix/>
          </a:blip>
          <a:srcRect b="6504" l="13322" r="43742" t="5000"/>
          <a:stretch/>
        </p:blipFill>
        <p:spPr>
          <a:xfrm>
            <a:off x="4707475" y="0"/>
            <a:ext cx="443652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2" name="Google Shape;252;p36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253" name="Google Shape;253;p36"/>
          <p:cNvSpPr txBox="1"/>
          <p:nvPr/>
        </p:nvSpPr>
        <p:spPr>
          <a:xfrm>
            <a:off x="343500" y="366125"/>
            <a:ext cx="39405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ESERCIZIO 02 - COSA È IMPORTANTE?</a:t>
            </a:r>
            <a:b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VARIANTE B -  </a:t>
            </a:r>
            <a:r>
              <a:rPr b="1"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DIAMO UN NOME ALLE COSE</a:t>
            </a:r>
            <a:endParaRPr b="1"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54" name="Google Shape;254;p36"/>
          <p:cNvPicPr preferRelativeResize="0"/>
          <p:nvPr/>
        </p:nvPicPr>
        <p:blipFill rotWithShape="1">
          <a:blip r:embed="rId4">
            <a:alphaModFix/>
          </a:blip>
          <a:srcRect b="-19937" l="-4904" r="-4816" t="-27859"/>
          <a:stretch/>
        </p:blipFill>
        <p:spPr>
          <a:xfrm>
            <a:off x="244925" y="5038525"/>
            <a:ext cx="1422925" cy="51320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36"/>
          <p:cNvSpPr/>
          <p:nvPr/>
        </p:nvSpPr>
        <p:spPr>
          <a:xfrm>
            <a:off x="445375" y="985650"/>
            <a:ext cx="816300" cy="783900"/>
          </a:xfrm>
          <a:prstGeom prst="ellipse">
            <a:avLst/>
          </a:prstGeom>
          <a:solidFill>
            <a:srgbClr val="0056C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36"/>
          <p:cNvSpPr txBox="1"/>
          <p:nvPr/>
        </p:nvSpPr>
        <p:spPr>
          <a:xfrm>
            <a:off x="648286" y="1438437"/>
            <a:ext cx="4332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MIN</a:t>
            </a:r>
            <a:endParaRPr sz="800"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</p:txBody>
      </p:sp>
      <p:sp>
        <p:nvSpPr>
          <p:cNvPr id="257" name="Google Shape;257;p36"/>
          <p:cNvSpPr txBox="1"/>
          <p:nvPr/>
        </p:nvSpPr>
        <p:spPr>
          <a:xfrm>
            <a:off x="579141" y="1232104"/>
            <a:ext cx="5487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30</a:t>
            </a:r>
            <a:endParaRPr b="1"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58" name="Google Shape;258;p36"/>
          <p:cNvSpPr txBox="1"/>
          <p:nvPr/>
        </p:nvSpPr>
        <p:spPr>
          <a:xfrm>
            <a:off x="274825" y="2776000"/>
            <a:ext cx="4279800" cy="201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Analizza il menù e alcune pagine importanti </a:t>
            </a:r>
            <a:b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del tuo sito web (argomenti, nomi di cose, ecc.)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Prova a individuare dei sinonimi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Usa Google Trends per verificare quali </a:t>
            </a:r>
            <a:b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sono più utilizzati dalle persone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Quali sono le parole che danno personalità  al tuo servizio / brand?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59" name="Google Shape;259;p36"/>
          <p:cNvSpPr txBox="1"/>
          <p:nvPr/>
        </p:nvSpPr>
        <p:spPr>
          <a:xfrm>
            <a:off x="343500" y="1979925"/>
            <a:ext cx="3298500" cy="61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COSA È IMPORTANTE?</a:t>
            </a:r>
            <a:br>
              <a:rPr b="1" lang="it" sz="1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Diamo un nome alle cose</a:t>
            </a:r>
            <a:endParaRPr b="1" sz="22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C4C9"/>
        </a:solidFill>
      </p:bgPr>
    </p:bg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7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265" name="Google Shape;265;p37"/>
          <p:cNvPicPr preferRelativeResize="0"/>
          <p:nvPr/>
        </p:nvPicPr>
        <p:blipFill rotWithShape="1">
          <a:blip r:embed="rId3">
            <a:alphaModFix/>
          </a:blip>
          <a:srcRect b="40466" l="67804" r="4941" t="28898"/>
          <a:stretch/>
        </p:blipFill>
        <p:spPr>
          <a:xfrm>
            <a:off x="3498660" y="1950369"/>
            <a:ext cx="1866752" cy="1648304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37"/>
          <p:cNvSpPr txBox="1"/>
          <p:nvPr/>
        </p:nvSpPr>
        <p:spPr>
          <a:xfrm>
            <a:off x="267300" y="308978"/>
            <a:ext cx="2692200" cy="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latin typeface="Titillium Web"/>
                <a:ea typeface="Titillium Web"/>
                <a:cs typeface="Titillium Web"/>
                <a:sym typeface="Titillium Web"/>
              </a:rPr>
              <a:t>PAUSA!</a:t>
            </a:r>
            <a:endParaRPr sz="1100"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8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272" name="Google Shape;272;p38"/>
          <p:cNvPicPr preferRelativeResize="0"/>
          <p:nvPr/>
        </p:nvPicPr>
        <p:blipFill rotWithShape="1">
          <a:blip r:embed="rId3">
            <a:alphaModFix/>
          </a:blip>
          <a:srcRect b="-19937" l="-4904" r="-4816" t="-27859"/>
          <a:stretch/>
        </p:blipFill>
        <p:spPr>
          <a:xfrm>
            <a:off x="244925" y="5038525"/>
            <a:ext cx="1422925" cy="513200"/>
          </a:xfrm>
          <a:prstGeom prst="rect">
            <a:avLst/>
          </a:prstGeom>
          <a:noFill/>
          <a:ln>
            <a:noFill/>
          </a:ln>
        </p:spPr>
      </p:pic>
      <p:sp>
        <p:nvSpPr>
          <p:cNvPr id="273" name="Google Shape;273;p38"/>
          <p:cNvSpPr txBox="1"/>
          <p:nvPr/>
        </p:nvSpPr>
        <p:spPr>
          <a:xfrm>
            <a:off x="3608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56CB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Linguaggio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74" name="Google Shape;274;p38"/>
          <p:cNvSpPr txBox="1"/>
          <p:nvPr/>
        </p:nvSpPr>
        <p:spPr>
          <a:xfrm>
            <a:off x="360825" y="1034325"/>
            <a:ext cx="7128300" cy="67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2. Gestire i contenuti</a:t>
            </a:r>
            <a:endParaRPr b="1" sz="24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75" name="Google Shape;275;p38"/>
          <p:cNvSpPr txBox="1"/>
          <p:nvPr/>
        </p:nvSpPr>
        <p:spPr>
          <a:xfrm>
            <a:off x="381250" y="2796306"/>
            <a:ext cx="14976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600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Progettare</a:t>
            </a:r>
            <a:endParaRPr b="1" sz="16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76" name="Google Shape;276;p38"/>
          <p:cNvSpPr txBox="1"/>
          <p:nvPr/>
        </p:nvSpPr>
        <p:spPr>
          <a:xfrm>
            <a:off x="385310" y="3147650"/>
            <a:ext cx="16032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Design dei contenuti</a:t>
            </a:r>
            <a:b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Usa questo template quando devi progettare i contenuti di un nuovo sito</a:t>
            </a:r>
            <a:endParaRPr b="1"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77" name="Google Shape;277;p38"/>
          <p:cNvSpPr txBox="1"/>
          <p:nvPr/>
        </p:nvSpPr>
        <p:spPr>
          <a:xfrm>
            <a:off x="2073300" y="3147650"/>
            <a:ext cx="14976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Migrazione / redesign</a:t>
            </a:r>
            <a:b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Usa questo template quando devi riprogettare </a:t>
            </a:r>
            <a:b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i contenuti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78" name="Google Shape;278;p38"/>
          <p:cNvSpPr txBox="1"/>
          <p:nvPr/>
        </p:nvSpPr>
        <p:spPr>
          <a:xfrm>
            <a:off x="3611607" y="3147650"/>
            <a:ext cx="16032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Analisi dei contenuti</a:t>
            </a:r>
            <a:b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Usa questo template per controllare e revisionare i contenuti del tuo sito 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79" name="Google Shape;279;p38"/>
          <p:cNvSpPr txBox="1"/>
          <p:nvPr/>
        </p:nvSpPr>
        <p:spPr>
          <a:xfrm>
            <a:off x="3627578" y="2816219"/>
            <a:ext cx="15606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600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Revisionare</a:t>
            </a:r>
            <a:endParaRPr b="1" sz="16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80" name="Google Shape;280;p38"/>
          <p:cNvSpPr txBox="1"/>
          <p:nvPr/>
        </p:nvSpPr>
        <p:spPr>
          <a:xfrm>
            <a:off x="2071073" y="2806262"/>
            <a:ext cx="1478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600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Riprogettare</a:t>
            </a:r>
            <a:endParaRPr b="1" sz="16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81" name="Google Shape;281;p38"/>
          <p:cNvSpPr txBox="1"/>
          <p:nvPr/>
        </p:nvSpPr>
        <p:spPr>
          <a:xfrm>
            <a:off x="5370483" y="3147650"/>
            <a:ext cx="15606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SEO</a:t>
            </a:r>
            <a:b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Usa questo template per rendere i tuoi contenuti più facili da trovare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82" name="Google Shape;282;p38"/>
          <p:cNvSpPr txBox="1"/>
          <p:nvPr/>
        </p:nvSpPr>
        <p:spPr>
          <a:xfrm>
            <a:off x="5374553" y="2826175"/>
            <a:ext cx="16032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600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Ottimizzare</a:t>
            </a:r>
            <a:endParaRPr b="1" sz="16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83" name="Google Shape;283;p38"/>
          <p:cNvSpPr txBox="1"/>
          <p:nvPr/>
        </p:nvSpPr>
        <p:spPr>
          <a:xfrm>
            <a:off x="395050" y="1548500"/>
            <a:ext cx="7936200" cy="89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5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L’intervento di un esperto di contenuti può avvenire in diverse fasi del ciclo di vita di un sito web. Abbiamo creato quattro template, per supportare e indirizzare il lavoro sui contenuti nelle diverse fasi. Abbiamo poi creato una board, per gestire la produzione di nuovi contenuti</a:t>
            </a:r>
            <a:endParaRPr sz="15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84" name="Google Shape;284;p38"/>
          <p:cNvSpPr txBox="1"/>
          <p:nvPr/>
        </p:nvSpPr>
        <p:spPr>
          <a:xfrm>
            <a:off x="7204075" y="3168675"/>
            <a:ext cx="1720800" cy="195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Gestire nuovi contenuti</a:t>
            </a:r>
            <a:b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Board di Trello per </a:t>
            </a:r>
            <a:b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→  gestire la produzione continua di nuovi contenuti, siano documenti, news o un blog. </a:t>
            </a:r>
            <a:b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→ gestire la seo (vedi kit SEO)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85" name="Google Shape;285;p38"/>
          <p:cNvSpPr txBox="1"/>
          <p:nvPr/>
        </p:nvSpPr>
        <p:spPr>
          <a:xfrm>
            <a:off x="7198484" y="2836131"/>
            <a:ext cx="16032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600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Gestire</a:t>
            </a:r>
            <a:endParaRPr b="1" sz="16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286" name="Google Shape;286;p38"/>
          <p:cNvCxnSpPr/>
          <p:nvPr/>
        </p:nvCxnSpPr>
        <p:spPr>
          <a:xfrm flipH="1">
            <a:off x="7105428" y="2981875"/>
            <a:ext cx="6900" cy="1498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7" name="Google Shape;287;p38"/>
          <p:cNvCxnSpPr>
            <a:endCxn id="285" idx="2"/>
          </p:cNvCxnSpPr>
          <p:nvPr/>
        </p:nvCxnSpPr>
        <p:spPr>
          <a:xfrm>
            <a:off x="507884" y="3096531"/>
            <a:ext cx="7492200" cy="51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oogle Shape;292;p39"/>
          <p:cNvPicPr preferRelativeResize="0"/>
          <p:nvPr/>
        </p:nvPicPr>
        <p:blipFill rotWithShape="1">
          <a:blip r:embed="rId3">
            <a:alphaModFix/>
          </a:blip>
          <a:srcRect b="5357" l="13368" r="43311" t="5357"/>
          <a:stretch/>
        </p:blipFill>
        <p:spPr>
          <a:xfrm>
            <a:off x="4707475" y="0"/>
            <a:ext cx="443652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293" name="Google Shape;293;p39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294" name="Google Shape;294;p39"/>
          <p:cNvSpPr txBox="1"/>
          <p:nvPr/>
        </p:nvSpPr>
        <p:spPr>
          <a:xfrm>
            <a:off x="343500" y="366125"/>
            <a:ext cx="33480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ESERCIZIO 03: GESTIRE</a:t>
            </a:r>
            <a:b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endParaRPr b="1"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95" name="Google Shape;295;p39"/>
          <p:cNvSpPr txBox="1"/>
          <p:nvPr/>
        </p:nvSpPr>
        <p:spPr>
          <a:xfrm>
            <a:off x="343500" y="1903725"/>
            <a:ext cx="3443100" cy="7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Crea una board per gestire i tuoi contenuti</a:t>
            </a:r>
            <a: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 b="1" sz="22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296" name="Google Shape;296;p39"/>
          <p:cNvPicPr preferRelativeResize="0"/>
          <p:nvPr/>
        </p:nvPicPr>
        <p:blipFill rotWithShape="1">
          <a:blip r:embed="rId4">
            <a:alphaModFix/>
          </a:blip>
          <a:srcRect b="-19937" l="-4904" r="-4816" t="-27859"/>
          <a:stretch/>
        </p:blipFill>
        <p:spPr>
          <a:xfrm>
            <a:off x="244925" y="5038525"/>
            <a:ext cx="1422925" cy="513200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39"/>
          <p:cNvSpPr/>
          <p:nvPr/>
        </p:nvSpPr>
        <p:spPr>
          <a:xfrm>
            <a:off x="445375" y="985650"/>
            <a:ext cx="816300" cy="783900"/>
          </a:xfrm>
          <a:prstGeom prst="ellipse">
            <a:avLst/>
          </a:prstGeom>
          <a:solidFill>
            <a:srgbClr val="0056C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8" name="Google Shape;298;p39"/>
          <p:cNvSpPr txBox="1"/>
          <p:nvPr/>
        </p:nvSpPr>
        <p:spPr>
          <a:xfrm>
            <a:off x="648286" y="1438437"/>
            <a:ext cx="4332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MIN</a:t>
            </a:r>
            <a:endParaRPr sz="800"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</p:txBody>
      </p:sp>
      <p:sp>
        <p:nvSpPr>
          <p:cNvPr id="299" name="Google Shape;299;p39"/>
          <p:cNvSpPr txBox="1"/>
          <p:nvPr/>
        </p:nvSpPr>
        <p:spPr>
          <a:xfrm>
            <a:off x="579141" y="1232104"/>
            <a:ext cx="5487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30</a:t>
            </a:r>
            <a:endParaRPr b="1"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00" name="Google Shape;300;p39"/>
          <p:cNvSpPr txBox="1"/>
          <p:nvPr/>
        </p:nvSpPr>
        <p:spPr>
          <a:xfrm>
            <a:off x="343500" y="2755925"/>
            <a:ext cx="5142900" cy="24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Valutiamo il contenuto di un sito web dentro l’interfaccia</a:t>
            </a:r>
            <a:r>
              <a:rPr lang="it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200"/>
              <a:buFont typeface="Titillium Web"/>
              <a:buAutoNum type="arabicPeriod"/>
            </a:pP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Registrati al software gratuito </a:t>
            </a:r>
            <a:r>
              <a:rPr lang="it" sz="1200" u="sng">
                <a:solidFill>
                  <a:schemeClr val="hlink"/>
                </a:solidFill>
                <a:latin typeface="Titillium Web"/>
                <a:ea typeface="Titillium Web"/>
                <a:cs typeface="Titillium Web"/>
                <a:sym typeface="Titillium Web"/>
                <a:hlinkClick r:id="rId5"/>
              </a:rPr>
              <a:t>Trello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200"/>
              <a:buFont typeface="Titillium Web"/>
              <a:buAutoNum type="arabicPeriod"/>
            </a:pP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Usa la board che abbiamo preparato e crea le card per:</a:t>
            </a:r>
            <a:b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- produrre 2 nuovi documenti (definisci le date </a:t>
            </a:r>
            <a:b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e i responsabili)</a:t>
            </a:r>
            <a:b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- revisionare e pubblicare due documenti</a:t>
            </a:r>
            <a:b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- prevedere un audit mensile per semplificare </a:t>
            </a:r>
            <a:b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e aggiornare contenuti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200"/>
              <a:buFont typeface="Titillium Web"/>
              <a:buAutoNum type="arabicPeriod"/>
            </a:pP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P</a:t>
            </a: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rogramma un’analisi seo della tua sezione </a:t>
            </a:r>
            <a:b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più importante</a:t>
            </a:r>
            <a:endParaRPr b="1"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40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306" name="Google Shape;306;p40"/>
          <p:cNvPicPr preferRelativeResize="0"/>
          <p:nvPr/>
        </p:nvPicPr>
        <p:blipFill rotWithShape="1">
          <a:blip r:embed="rId3">
            <a:alphaModFix/>
          </a:blip>
          <a:srcRect b="-19937" l="-4904" r="-4816" t="-27859"/>
          <a:stretch/>
        </p:blipFill>
        <p:spPr>
          <a:xfrm>
            <a:off x="244925" y="5038525"/>
            <a:ext cx="1422925" cy="513200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40"/>
          <p:cNvSpPr txBox="1"/>
          <p:nvPr/>
        </p:nvSpPr>
        <p:spPr>
          <a:xfrm>
            <a:off x="3608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56CB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Linguaggio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308" name="Google Shape;308;p40"/>
          <p:cNvSpPr txBox="1"/>
          <p:nvPr/>
        </p:nvSpPr>
        <p:spPr>
          <a:xfrm>
            <a:off x="360825" y="1034325"/>
            <a:ext cx="7128300" cy="67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3</a:t>
            </a: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. Scrivere</a:t>
            </a:r>
            <a:endParaRPr b="1" sz="24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09" name="Google Shape;309;p40"/>
          <p:cNvSpPr txBox="1"/>
          <p:nvPr/>
        </p:nvSpPr>
        <p:spPr>
          <a:xfrm>
            <a:off x="381250" y="3130975"/>
            <a:ext cx="20064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600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Le parole</a:t>
            </a:r>
            <a:endParaRPr b="1" sz="16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10" name="Google Shape;310;p40"/>
          <p:cNvSpPr txBox="1"/>
          <p:nvPr/>
        </p:nvSpPr>
        <p:spPr>
          <a:xfrm>
            <a:off x="386575" y="3452450"/>
            <a:ext cx="21027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Usa parole semplici, spiega </a:t>
            </a:r>
            <a:b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gli acronimi, non fare errori </a:t>
            </a:r>
            <a:b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di grammatica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11" name="Google Shape;311;p40"/>
          <p:cNvSpPr txBox="1"/>
          <p:nvPr/>
        </p:nvSpPr>
        <p:spPr>
          <a:xfrm>
            <a:off x="2512834" y="3452450"/>
            <a:ext cx="19641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Segui queste regole per scrivere in modo efficace, semplice, inclusivo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12" name="Google Shape;312;p40"/>
          <p:cNvSpPr txBox="1"/>
          <p:nvPr/>
        </p:nvSpPr>
        <p:spPr>
          <a:xfrm>
            <a:off x="4770075" y="3452450"/>
            <a:ext cx="20064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Usa il tono di voce giusto </a:t>
            </a:r>
            <a:b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in relazione all’azione che l’utente sta compiendo in quel momento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13" name="Google Shape;313;p40"/>
          <p:cNvSpPr txBox="1"/>
          <p:nvPr/>
        </p:nvSpPr>
        <p:spPr>
          <a:xfrm>
            <a:off x="4771950" y="3130975"/>
            <a:ext cx="16254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600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Tono di voce</a:t>
            </a:r>
            <a:endParaRPr b="1" sz="16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14" name="Google Shape;314;p40"/>
          <p:cNvSpPr txBox="1"/>
          <p:nvPr/>
        </p:nvSpPr>
        <p:spPr>
          <a:xfrm>
            <a:off x="2489825" y="3130975"/>
            <a:ext cx="21027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600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Consigli di scrittura</a:t>
            </a:r>
            <a:endParaRPr b="1" sz="16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15" name="Google Shape;315;p40"/>
          <p:cNvSpPr txBox="1"/>
          <p:nvPr/>
        </p:nvSpPr>
        <p:spPr>
          <a:xfrm>
            <a:off x="6761950" y="3452450"/>
            <a:ext cx="20466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Esercizio di revisione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A/B test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16" name="Google Shape;316;p40"/>
          <p:cNvSpPr txBox="1"/>
          <p:nvPr/>
        </p:nvSpPr>
        <p:spPr>
          <a:xfrm>
            <a:off x="6767275" y="3130975"/>
            <a:ext cx="17052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600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Prima/dopo</a:t>
            </a:r>
            <a:endParaRPr b="1" sz="16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17" name="Google Shape;317;p40"/>
          <p:cNvSpPr txBox="1"/>
          <p:nvPr/>
        </p:nvSpPr>
        <p:spPr>
          <a:xfrm>
            <a:off x="395050" y="1538975"/>
            <a:ext cx="79362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5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La scrittura è parte del processo di design di un servizio. Abbiamo creato una lista </a:t>
            </a:r>
            <a:br>
              <a:rPr lang="it" sz="15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5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di consigli (consigli di scrittura), un glossario di alcune parole tipiche dei servizi della Pubblica Amministrazione, una serie di suggerimenti sul tono di voce da usare nei diversi contesti. </a:t>
            </a:r>
            <a:br>
              <a:rPr lang="it" sz="15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5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Infine, un esercizio (prima/dopo) di revisione di un testo con un software di annotazioni.</a:t>
            </a:r>
            <a:endParaRPr sz="15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41"/>
          <p:cNvPicPr preferRelativeResize="0"/>
          <p:nvPr/>
        </p:nvPicPr>
        <p:blipFill rotWithShape="1">
          <a:blip r:embed="rId3">
            <a:alphaModFix/>
          </a:blip>
          <a:srcRect b="5406" l="13647" r="42998" t="5236"/>
          <a:stretch/>
        </p:blipFill>
        <p:spPr>
          <a:xfrm>
            <a:off x="4707475" y="0"/>
            <a:ext cx="443652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4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324" name="Google Shape;324;p41"/>
          <p:cNvSpPr txBox="1"/>
          <p:nvPr/>
        </p:nvSpPr>
        <p:spPr>
          <a:xfrm>
            <a:off x="343500" y="366125"/>
            <a:ext cx="33480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ESERCIZIO 04: SCRIVERE</a:t>
            </a:r>
            <a:b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VARIANTE A - </a:t>
            </a:r>
            <a:r>
              <a:rPr b="1"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TESTI SEMPLICI</a:t>
            </a:r>
            <a:endParaRPr b="1"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25" name="Google Shape;325;p41"/>
          <p:cNvSpPr txBox="1"/>
          <p:nvPr/>
        </p:nvSpPr>
        <p:spPr>
          <a:xfrm>
            <a:off x="343500" y="1903725"/>
            <a:ext cx="3443100" cy="9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I testi del tuo sito sono semplici? </a:t>
            </a:r>
            <a:endParaRPr b="1" sz="22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326" name="Google Shape;326;p41"/>
          <p:cNvPicPr preferRelativeResize="0"/>
          <p:nvPr/>
        </p:nvPicPr>
        <p:blipFill rotWithShape="1">
          <a:blip r:embed="rId4">
            <a:alphaModFix/>
          </a:blip>
          <a:srcRect b="-19937" l="-4904" r="-4816" t="-27859"/>
          <a:stretch/>
        </p:blipFill>
        <p:spPr>
          <a:xfrm>
            <a:off x="244925" y="5038525"/>
            <a:ext cx="1422925" cy="513200"/>
          </a:xfrm>
          <a:prstGeom prst="rect">
            <a:avLst/>
          </a:prstGeom>
          <a:noFill/>
          <a:ln>
            <a:noFill/>
          </a:ln>
        </p:spPr>
      </p:pic>
      <p:sp>
        <p:nvSpPr>
          <p:cNvPr id="327" name="Google Shape;327;p41"/>
          <p:cNvSpPr/>
          <p:nvPr/>
        </p:nvSpPr>
        <p:spPr>
          <a:xfrm>
            <a:off x="445375" y="985650"/>
            <a:ext cx="816300" cy="783900"/>
          </a:xfrm>
          <a:prstGeom prst="ellipse">
            <a:avLst/>
          </a:prstGeom>
          <a:solidFill>
            <a:srgbClr val="0056C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8" name="Google Shape;328;p41"/>
          <p:cNvSpPr txBox="1"/>
          <p:nvPr/>
        </p:nvSpPr>
        <p:spPr>
          <a:xfrm>
            <a:off x="648286" y="1438437"/>
            <a:ext cx="4332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MIN</a:t>
            </a:r>
            <a:endParaRPr sz="800"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</p:txBody>
      </p:sp>
      <p:sp>
        <p:nvSpPr>
          <p:cNvPr id="329" name="Google Shape;329;p41"/>
          <p:cNvSpPr txBox="1"/>
          <p:nvPr/>
        </p:nvSpPr>
        <p:spPr>
          <a:xfrm>
            <a:off x="579141" y="1232104"/>
            <a:ext cx="5487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30</a:t>
            </a:r>
            <a:endParaRPr b="1"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30" name="Google Shape;330;p41"/>
          <p:cNvSpPr txBox="1"/>
          <p:nvPr/>
        </p:nvSpPr>
        <p:spPr>
          <a:xfrm>
            <a:off x="343500" y="2755925"/>
            <a:ext cx="4114200" cy="35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Valutiamo il contenuto di un sito web dentro l’interfaccia 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r>
              <a:t/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Registrati al software gratuito di annotazioni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Inserisci la url del sito che hai scelto di analizzare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Rivedi i contenuti e inserisci i tuoi commenti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Ripeti l’operazione sul tuo smartphone modificando di conseguenza i tuoi commenti o inserendone altri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Riporta le principali esperienze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5" name="Google Shape;335;p42"/>
          <p:cNvPicPr preferRelativeResize="0"/>
          <p:nvPr/>
        </p:nvPicPr>
        <p:blipFill rotWithShape="1">
          <a:blip r:embed="rId3">
            <a:alphaModFix/>
          </a:blip>
          <a:srcRect b="5406" l="13647" r="42998" t="5236"/>
          <a:stretch/>
        </p:blipFill>
        <p:spPr>
          <a:xfrm>
            <a:off x="4707475" y="0"/>
            <a:ext cx="443652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36" name="Google Shape;336;p42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337" name="Google Shape;337;p42"/>
          <p:cNvPicPr preferRelativeResize="0"/>
          <p:nvPr/>
        </p:nvPicPr>
        <p:blipFill rotWithShape="1">
          <a:blip r:embed="rId4">
            <a:alphaModFix/>
          </a:blip>
          <a:srcRect b="-19937" l="-4904" r="-4816" t="-27859"/>
          <a:stretch/>
        </p:blipFill>
        <p:spPr>
          <a:xfrm>
            <a:off x="244925" y="5038525"/>
            <a:ext cx="1422925" cy="513200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42"/>
          <p:cNvSpPr/>
          <p:nvPr/>
        </p:nvSpPr>
        <p:spPr>
          <a:xfrm>
            <a:off x="5111950" y="1200150"/>
            <a:ext cx="3693065" cy="2861965"/>
          </a:xfrm>
          <a:custGeom>
            <a:rect b="b" l="l" r="r" t="t"/>
            <a:pathLst>
              <a:path extrusionOk="0" h="95074" w="122683">
                <a:moveTo>
                  <a:pt x="0" y="0"/>
                </a:moveTo>
                <a:lnTo>
                  <a:pt x="122683" y="0"/>
                </a:lnTo>
                <a:lnTo>
                  <a:pt x="122683" y="86609"/>
                </a:lnTo>
                <a:lnTo>
                  <a:pt x="104962" y="86609"/>
                </a:lnTo>
                <a:lnTo>
                  <a:pt x="105330" y="95074"/>
                </a:lnTo>
                <a:lnTo>
                  <a:pt x="94057" y="86609"/>
                </a:lnTo>
                <a:lnTo>
                  <a:pt x="0" y="86609"/>
                </a:lnTo>
                <a:close/>
              </a:path>
            </a:pathLst>
          </a:custGeom>
          <a:solidFill>
            <a:srgbClr val="0066CC"/>
          </a:solidFill>
          <a:ln>
            <a:noFill/>
          </a:ln>
        </p:spPr>
      </p:sp>
      <p:sp>
        <p:nvSpPr>
          <p:cNvPr id="339" name="Google Shape;339;p42"/>
          <p:cNvSpPr txBox="1"/>
          <p:nvPr/>
        </p:nvSpPr>
        <p:spPr>
          <a:xfrm>
            <a:off x="5424900" y="1524150"/>
            <a:ext cx="2909400" cy="192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Quando ho letto i contenuti mi sono accorto che... </a:t>
            </a:r>
            <a:endParaRPr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Quando ho letto i contenuti su smartphone mi sono accorto che…</a:t>
            </a:r>
            <a:endParaRPr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br>
              <a:rPr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Indicazioni per la semplificazione</a:t>
            </a:r>
            <a:br>
              <a:rPr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1.</a:t>
            </a:r>
            <a:br>
              <a:rPr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2.</a:t>
            </a:r>
            <a:br>
              <a:rPr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3.</a:t>
            </a:r>
            <a:endParaRPr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40" name="Google Shape;340;p42"/>
          <p:cNvSpPr txBox="1"/>
          <p:nvPr/>
        </p:nvSpPr>
        <p:spPr>
          <a:xfrm>
            <a:off x="343500" y="366125"/>
            <a:ext cx="33480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ESERCIZIO 04: SCRIVERE</a:t>
            </a:r>
            <a:b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VARIANTE A - </a:t>
            </a:r>
            <a:r>
              <a:rPr b="1"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TESTI SEMPLICI</a:t>
            </a:r>
            <a:endParaRPr b="1"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41" name="Google Shape;341;p42"/>
          <p:cNvSpPr txBox="1"/>
          <p:nvPr/>
        </p:nvSpPr>
        <p:spPr>
          <a:xfrm>
            <a:off x="343500" y="1903725"/>
            <a:ext cx="3443100" cy="9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I testi del tuo sito sono semplici? </a:t>
            </a:r>
            <a:endParaRPr b="1" sz="22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42" name="Google Shape;342;p42"/>
          <p:cNvSpPr/>
          <p:nvPr/>
        </p:nvSpPr>
        <p:spPr>
          <a:xfrm>
            <a:off x="445375" y="985650"/>
            <a:ext cx="816300" cy="783900"/>
          </a:xfrm>
          <a:prstGeom prst="ellipse">
            <a:avLst/>
          </a:prstGeom>
          <a:solidFill>
            <a:srgbClr val="0056C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3" name="Google Shape;343;p42"/>
          <p:cNvSpPr txBox="1"/>
          <p:nvPr/>
        </p:nvSpPr>
        <p:spPr>
          <a:xfrm>
            <a:off x="648286" y="1438437"/>
            <a:ext cx="4332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MIN</a:t>
            </a:r>
            <a:endParaRPr sz="800"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</p:txBody>
      </p:sp>
      <p:sp>
        <p:nvSpPr>
          <p:cNvPr id="344" name="Google Shape;344;p42"/>
          <p:cNvSpPr txBox="1"/>
          <p:nvPr/>
        </p:nvSpPr>
        <p:spPr>
          <a:xfrm>
            <a:off x="579141" y="1232104"/>
            <a:ext cx="5487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30</a:t>
            </a:r>
            <a:endParaRPr b="1"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45" name="Google Shape;345;p42"/>
          <p:cNvSpPr txBox="1"/>
          <p:nvPr/>
        </p:nvSpPr>
        <p:spPr>
          <a:xfrm>
            <a:off x="343500" y="2755925"/>
            <a:ext cx="4114200" cy="35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Valutiamo il contenuto di un sito web dentro l’interfaccia 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Font typeface="Arial"/>
              <a:buNone/>
            </a:pPr>
            <a:r>
              <a:t/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Registrati al software gratuito di annotazioni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Inserisci la url del sito che hai scelto di analizzare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Rivedi i contenuti e inserisci i tuoi commenti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Ripeti l’operazione sul tuo smartphone modificando di conseguenza i tuoi commenti o inserendone altri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Riporta le principali esperienze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Google Shape;350;p43"/>
          <p:cNvPicPr preferRelativeResize="0"/>
          <p:nvPr/>
        </p:nvPicPr>
        <p:blipFill rotWithShape="1">
          <a:blip r:embed="rId3">
            <a:alphaModFix/>
          </a:blip>
          <a:srcRect b="5062" l="12945" r="43350" t="4855"/>
          <a:stretch/>
        </p:blipFill>
        <p:spPr>
          <a:xfrm>
            <a:off x="4707475" y="0"/>
            <a:ext cx="443652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1" name="Google Shape;351;p43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352" name="Google Shape;352;p43"/>
          <p:cNvSpPr txBox="1"/>
          <p:nvPr/>
        </p:nvSpPr>
        <p:spPr>
          <a:xfrm>
            <a:off x="343500" y="366125"/>
            <a:ext cx="33480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ESERCIZIO 04: SCRIVERE</a:t>
            </a:r>
            <a:b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VARIANTE B - </a:t>
            </a:r>
            <a:r>
              <a:rPr b="1"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DOCUMENTI SEMPLICI</a:t>
            </a:r>
            <a:endParaRPr b="1"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53" name="Google Shape;353;p43"/>
          <p:cNvSpPr txBox="1"/>
          <p:nvPr/>
        </p:nvSpPr>
        <p:spPr>
          <a:xfrm>
            <a:off x="343500" y="1903725"/>
            <a:ext cx="3443100" cy="85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I documenti del tuo sito sono semplici? </a:t>
            </a:r>
            <a:endParaRPr b="1" sz="22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354" name="Google Shape;354;p43"/>
          <p:cNvPicPr preferRelativeResize="0"/>
          <p:nvPr/>
        </p:nvPicPr>
        <p:blipFill rotWithShape="1">
          <a:blip r:embed="rId4">
            <a:alphaModFix/>
          </a:blip>
          <a:srcRect b="-19937" l="-4904" r="-4816" t="-27859"/>
          <a:stretch/>
        </p:blipFill>
        <p:spPr>
          <a:xfrm>
            <a:off x="244925" y="5038525"/>
            <a:ext cx="1422925" cy="513200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43"/>
          <p:cNvSpPr/>
          <p:nvPr/>
        </p:nvSpPr>
        <p:spPr>
          <a:xfrm>
            <a:off x="445375" y="985650"/>
            <a:ext cx="816300" cy="783900"/>
          </a:xfrm>
          <a:prstGeom prst="ellipse">
            <a:avLst/>
          </a:prstGeom>
          <a:solidFill>
            <a:srgbClr val="0056C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6" name="Google Shape;356;p43"/>
          <p:cNvSpPr txBox="1"/>
          <p:nvPr/>
        </p:nvSpPr>
        <p:spPr>
          <a:xfrm>
            <a:off x="648286" y="1438437"/>
            <a:ext cx="4332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MIN</a:t>
            </a:r>
            <a:endParaRPr sz="800"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</p:txBody>
      </p:sp>
      <p:sp>
        <p:nvSpPr>
          <p:cNvPr id="357" name="Google Shape;357;p43"/>
          <p:cNvSpPr txBox="1"/>
          <p:nvPr/>
        </p:nvSpPr>
        <p:spPr>
          <a:xfrm>
            <a:off x="579141" y="1232104"/>
            <a:ext cx="5487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30</a:t>
            </a:r>
            <a:endParaRPr b="1"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58" name="Google Shape;358;p43"/>
          <p:cNvSpPr txBox="1"/>
          <p:nvPr/>
        </p:nvSpPr>
        <p:spPr>
          <a:xfrm>
            <a:off x="267300" y="2832125"/>
            <a:ext cx="4160700" cy="18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Individua alcuni documenti presenti sul tuo sito web (in genere vengono pubblicati in formato pdf, ma potrebbero essere anche scritti in html) 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Usa </a:t>
            </a:r>
            <a:r>
              <a:rPr lang="it" sz="1300" u="sng">
                <a:solidFill>
                  <a:schemeClr val="accent5"/>
                </a:solidFill>
                <a:latin typeface="Titillium Web"/>
                <a:ea typeface="Titillium Web"/>
                <a:cs typeface="Titillium Web"/>
                <a:sym typeface="Titillium Web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https://labs.translated.net/?l=it</a:t>
            </a: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 e vedi il risultato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Scegli un documento e usa Google Docs per </a:t>
            </a:r>
            <a:b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una revisione collaborativa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6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90" name="Google Shape;90;p26"/>
          <p:cNvPicPr preferRelativeResize="0"/>
          <p:nvPr/>
        </p:nvPicPr>
        <p:blipFill rotWithShape="1">
          <a:blip r:embed="rId3">
            <a:alphaModFix/>
          </a:blip>
          <a:srcRect b="-19937" l="-4904" r="-4816" t="-27859"/>
          <a:stretch/>
        </p:blipFill>
        <p:spPr>
          <a:xfrm>
            <a:off x="244925" y="5038525"/>
            <a:ext cx="1422925" cy="5132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26"/>
          <p:cNvSpPr txBox="1"/>
          <p:nvPr/>
        </p:nvSpPr>
        <p:spPr>
          <a:xfrm>
            <a:off x="3608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56CB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Istruzion</a:t>
            </a:r>
            <a:r>
              <a:rPr lang="it" sz="12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i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92" name="Google Shape;92;p26"/>
          <p:cNvSpPr txBox="1"/>
          <p:nvPr/>
        </p:nvSpPr>
        <p:spPr>
          <a:xfrm>
            <a:off x="360825" y="881925"/>
            <a:ext cx="6915600" cy="67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Coinvolgi gli stakeholder e gli utenti </a:t>
            </a:r>
            <a:b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del servizio in un workshop sul linguaggio </a:t>
            </a:r>
            <a:b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endParaRPr b="1" sz="24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3" name="Google Shape;93;p26"/>
          <p:cNvSpPr txBox="1"/>
          <p:nvPr/>
        </p:nvSpPr>
        <p:spPr>
          <a:xfrm>
            <a:off x="381250" y="2597575"/>
            <a:ext cx="509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800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01</a:t>
            </a:r>
            <a:endParaRPr b="1" sz="18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4" name="Google Shape;94;p26"/>
          <p:cNvSpPr txBox="1"/>
          <p:nvPr/>
        </p:nvSpPr>
        <p:spPr>
          <a:xfrm>
            <a:off x="386575" y="2919050"/>
            <a:ext cx="21027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Identifica quali obiettivi vuoi raggiungere </a:t>
            </a: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durante la sessione di workshop. Sulla base degli obiettivi identifica i partecipanti che vuoi invitare. Ricordati che è importante rappresentare tutti i punti di vista, dagli utenti agli stakeholder della PA.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5" name="Google Shape;95;p26"/>
          <p:cNvSpPr txBox="1"/>
          <p:nvPr/>
        </p:nvSpPr>
        <p:spPr>
          <a:xfrm>
            <a:off x="2502125" y="2919050"/>
            <a:ext cx="19641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Stabilisci un giorno, orario e luogo per il workshop</a:t>
            </a: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, e distribuisci gli inviti ai partecipanti. Nell’invito chiarisci qual è l’obiettivo della sessione, e se devono prepararsi in qualche modo (es. leggendo un documento).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6" name="Google Shape;96;p26"/>
          <p:cNvSpPr txBox="1"/>
          <p:nvPr/>
        </p:nvSpPr>
        <p:spPr>
          <a:xfrm>
            <a:off x="4617675" y="2919050"/>
            <a:ext cx="21027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Definisci l’agenda per la sessione di workshop, </a:t>
            </a: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identificando una serie di esercizi da svolgere insieme (puoi scegliere tra quelli proposti nel kit o inventarne di nuovi). Trovi in questo documento due esempi di possibili agende.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7" name="Google Shape;97;p26"/>
          <p:cNvSpPr txBox="1"/>
          <p:nvPr/>
        </p:nvSpPr>
        <p:spPr>
          <a:xfrm>
            <a:off x="4623000" y="2597575"/>
            <a:ext cx="509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800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03</a:t>
            </a:r>
            <a:endParaRPr b="1" sz="18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8" name="Google Shape;98;p26"/>
          <p:cNvSpPr txBox="1"/>
          <p:nvPr/>
        </p:nvSpPr>
        <p:spPr>
          <a:xfrm>
            <a:off x="2502125" y="2597575"/>
            <a:ext cx="509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800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02</a:t>
            </a:r>
            <a:endParaRPr b="1" sz="18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99" name="Google Shape;99;p26"/>
          <p:cNvSpPr txBox="1"/>
          <p:nvPr/>
        </p:nvSpPr>
        <p:spPr>
          <a:xfrm>
            <a:off x="6761950" y="2919050"/>
            <a:ext cx="21027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Modifica questo documento di presentazione per poterlo utilizzare come supporto alla moderazione </a:t>
            </a: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mostrando ai partecipanti gli obiettivi di ciascuna attività al momento del lancio e accompagnando le varie tappe nel corso della giornata.</a:t>
            </a:r>
            <a:endParaRPr b="1"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00" name="Google Shape;100;p26"/>
          <p:cNvSpPr txBox="1"/>
          <p:nvPr/>
        </p:nvSpPr>
        <p:spPr>
          <a:xfrm>
            <a:off x="6767275" y="2597575"/>
            <a:ext cx="509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800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04</a:t>
            </a:r>
            <a:endParaRPr b="1" sz="18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01" name="Google Shape;101;p26"/>
          <p:cNvSpPr txBox="1"/>
          <p:nvPr/>
        </p:nvSpPr>
        <p:spPr>
          <a:xfrm>
            <a:off x="385500" y="1767575"/>
            <a:ext cx="7298100" cy="67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3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Puoi inserire alcuni</a:t>
            </a:r>
            <a:r>
              <a:rPr lang="it" sz="13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 esercizi dedicati al linguaggio all’interno di un </a:t>
            </a:r>
            <a:r>
              <a:rPr lang="it" sz="1300" u="sng">
                <a:solidFill>
                  <a:schemeClr val="hlink"/>
                </a:solidFill>
                <a:latin typeface="Titillium Web"/>
                <a:ea typeface="Titillium Web"/>
                <a:cs typeface="Titillium Web"/>
                <a:sym typeface="Titillium Web"/>
                <a:hlinkClick r:id="rId4"/>
              </a:rPr>
              <a:t>workshop di codesign</a:t>
            </a: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lang="it" sz="13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oppure </a:t>
            </a:r>
            <a:r>
              <a:rPr b="1" lang="it" sz="13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creare un workshop dedicato interamente al linguaggio</a:t>
            </a:r>
            <a:r>
              <a:rPr lang="it" sz="13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. In questo caso ecco le istruzioni per organizzarlo:</a:t>
            </a:r>
            <a:endParaRPr sz="13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3" name="Google Shape;363;p44"/>
          <p:cNvPicPr preferRelativeResize="0"/>
          <p:nvPr/>
        </p:nvPicPr>
        <p:blipFill rotWithShape="1">
          <a:blip r:embed="rId3">
            <a:alphaModFix/>
          </a:blip>
          <a:srcRect b="5062" l="12945" r="43350" t="4855"/>
          <a:stretch/>
        </p:blipFill>
        <p:spPr>
          <a:xfrm>
            <a:off x="4707475" y="0"/>
            <a:ext cx="4436520" cy="5715000"/>
          </a:xfrm>
          <a:prstGeom prst="rect">
            <a:avLst/>
          </a:prstGeom>
          <a:noFill/>
          <a:ln>
            <a:noFill/>
          </a:ln>
        </p:spPr>
      </p:pic>
      <p:sp>
        <p:nvSpPr>
          <p:cNvPr id="364" name="Google Shape;364;p44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365" name="Google Shape;365;p44"/>
          <p:cNvSpPr txBox="1"/>
          <p:nvPr/>
        </p:nvSpPr>
        <p:spPr>
          <a:xfrm>
            <a:off x="343500" y="366125"/>
            <a:ext cx="33480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ESERCIZIO 04: SCRIVERE</a:t>
            </a:r>
            <a:b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VARIANTE B - </a:t>
            </a:r>
            <a:r>
              <a:rPr b="1"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DOCUMENTI SEMPLICI</a:t>
            </a:r>
            <a:endParaRPr b="1"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66" name="Google Shape;366;p44"/>
          <p:cNvSpPr txBox="1"/>
          <p:nvPr/>
        </p:nvSpPr>
        <p:spPr>
          <a:xfrm>
            <a:off x="343500" y="1903725"/>
            <a:ext cx="3443100" cy="85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I documenti del tuo sito sono semplici? </a:t>
            </a:r>
            <a:endParaRPr b="1" sz="22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367" name="Google Shape;367;p44"/>
          <p:cNvPicPr preferRelativeResize="0"/>
          <p:nvPr/>
        </p:nvPicPr>
        <p:blipFill rotWithShape="1">
          <a:blip r:embed="rId4">
            <a:alphaModFix/>
          </a:blip>
          <a:srcRect b="-19937" l="-4904" r="-4816" t="-27859"/>
          <a:stretch/>
        </p:blipFill>
        <p:spPr>
          <a:xfrm>
            <a:off x="244925" y="5038525"/>
            <a:ext cx="1422925" cy="513200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44"/>
          <p:cNvSpPr/>
          <p:nvPr/>
        </p:nvSpPr>
        <p:spPr>
          <a:xfrm>
            <a:off x="445375" y="985650"/>
            <a:ext cx="816300" cy="783900"/>
          </a:xfrm>
          <a:prstGeom prst="ellipse">
            <a:avLst/>
          </a:prstGeom>
          <a:solidFill>
            <a:srgbClr val="0056C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44"/>
          <p:cNvSpPr txBox="1"/>
          <p:nvPr/>
        </p:nvSpPr>
        <p:spPr>
          <a:xfrm>
            <a:off x="648286" y="1438437"/>
            <a:ext cx="4332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MIN</a:t>
            </a:r>
            <a:endParaRPr sz="800"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</p:txBody>
      </p:sp>
      <p:sp>
        <p:nvSpPr>
          <p:cNvPr id="370" name="Google Shape;370;p44"/>
          <p:cNvSpPr txBox="1"/>
          <p:nvPr/>
        </p:nvSpPr>
        <p:spPr>
          <a:xfrm>
            <a:off x="579141" y="1232104"/>
            <a:ext cx="548700" cy="29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30</a:t>
            </a:r>
            <a:endParaRPr b="1" sz="2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71" name="Google Shape;371;p44"/>
          <p:cNvSpPr txBox="1"/>
          <p:nvPr/>
        </p:nvSpPr>
        <p:spPr>
          <a:xfrm>
            <a:off x="267300" y="2832125"/>
            <a:ext cx="4160700" cy="18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Individua alcuni documenti presenti sul tuo sito web (in genere vengono pubblicati in formato pdf, ma potrebbero essere anche scritti in html) 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Usa </a:t>
            </a:r>
            <a:r>
              <a:rPr lang="it" sz="1300" u="sng">
                <a:solidFill>
                  <a:schemeClr val="accent5"/>
                </a:solidFill>
                <a:latin typeface="Titillium Web"/>
                <a:ea typeface="Titillium Web"/>
                <a:cs typeface="Titillium Web"/>
                <a:sym typeface="Titillium Web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https://labs.translated.net/?l=it</a:t>
            </a: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 e vedi il risultato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-3111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A6772"/>
              </a:buClr>
              <a:buSzPts val="1300"/>
              <a:buFont typeface="Titillium Web"/>
              <a:buAutoNum type="arabicPeriod"/>
            </a:pP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Scegli un documento e usa Google Docs per </a:t>
            </a:r>
            <a:b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3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una revisione collaborativa</a:t>
            </a:r>
            <a:endParaRPr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372" name="Google Shape;372;p44"/>
          <p:cNvSpPr/>
          <p:nvPr/>
        </p:nvSpPr>
        <p:spPr>
          <a:xfrm>
            <a:off x="5111950" y="1200150"/>
            <a:ext cx="3693065" cy="3419574"/>
          </a:xfrm>
          <a:custGeom>
            <a:rect b="b" l="l" r="r" t="t"/>
            <a:pathLst>
              <a:path extrusionOk="0" h="95074" w="122683">
                <a:moveTo>
                  <a:pt x="0" y="0"/>
                </a:moveTo>
                <a:lnTo>
                  <a:pt x="122683" y="0"/>
                </a:lnTo>
                <a:lnTo>
                  <a:pt x="122683" y="86609"/>
                </a:lnTo>
                <a:lnTo>
                  <a:pt x="104962" y="86609"/>
                </a:lnTo>
                <a:lnTo>
                  <a:pt x="105330" y="95074"/>
                </a:lnTo>
                <a:lnTo>
                  <a:pt x="94057" y="86609"/>
                </a:lnTo>
                <a:lnTo>
                  <a:pt x="0" y="86609"/>
                </a:lnTo>
                <a:close/>
              </a:path>
            </a:pathLst>
          </a:custGeom>
          <a:solidFill>
            <a:srgbClr val="0066CC"/>
          </a:solidFill>
          <a:ln>
            <a:noFill/>
          </a:ln>
        </p:spPr>
      </p:sp>
      <p:sp>
        <p:nvSpPr>
          <p:cNvPr id="373" name="Google Shape;373;p44"/>
          <p:cNvSpPr txBox="1"/>
          <p:nvPr/>
        </p:nvSpPr>
        <p:spPr>
          <a:xfrm>
            <a:off x="5283026" y="1362588"/>
            <a:ext cx="3522000" cy="253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3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Semplice Media Difficile</a:t>
            </a:r>
            <a:endParaRPr sz="1300"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3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Documento 1</a:t>
            </a:r>
            <a:br>
              <a:rPr lang="it" sz="13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3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Documento 2</a:t>
            </a:r>
            <a:endParaRPr sz="1300"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3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Documento 3</a:t>
            </a:r>
            <a:br>
              <a:rPr lang="it" sz="13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3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Documento 4</a:t>
            </a:r>
            <a:endParaRPr sz="1300"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3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Dopo aver fatto editing collaborativo del documento, ho individuato le seguenti aree di miglioramento</a:t>
            </a:r>
            <a:br>
              <a:rPr lang="it" sz="13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3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1. </a:t>
            </a:r>
            <a:br>
              <a:rPr lang="it" sz="13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3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2. </a:t>
            </a:r>
            <a:br>
              <a:rPr lang="it" sz="13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300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3. </a:t>
            </a:r>
            <a:endParaRPr sz="1300"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chemeClr val="lt1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56CB"/>
        </a:solidFill>
      </p:bgPr>
    </p:bg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45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379" name="Google Shape;379;p45"/>
          <p:cNvPicPr preferRelativeResize="0"/>
          <p:nvPr/>
        </p:nvPicPr>
        <p:blipFill rotWithShape="1">
          <a:blip r:embed="rId3">
            <a:alphaModFix/>
          </a:blip>
          <a:srcRect b="41912" l="41311" r="30026" t="27452"/>
          <a:stretch/>
        </p:blipFill>
        <p:spPr>
          <a:xfrm>
            <a:off x="3429200" y="1850721"/>
            <a:ext cx="1963173" cy="1648304"/>
          </a:xfrm>
          <a:prstGeom prst="rect">
            <a:avLst/>
          </a:prstGeom>
          <a:noFill/>
          <a:ln>
            <a:noFill/>
          </a:ln>
        </p:spPr>
      </p:pic>
      <p:sp>
        <p:nvSpPr>
          <p:cNvPr id="380" name="Google Shape;380;p45"/>
          <p:cNvSpPr txBox="1"/>
          <p:nvPr/>
        </p:nvSpPr>
        <p:spPr>
          <a:xfrm>
            <a:off x="267300" y="308978"/>
            <a:ext cx="2692200" cy="5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CONDIVISIONE IDEE</a:t>
            </a:r>
            <a:endParaRPr sz="11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46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386" name="Google Shape;386;p46"/>
          <p:cNvSpPr/>
          <p:nvPr/>
        </p:nvSpPr>
        <p:spPr>
          <a:xfrm>
            <a:off x="364025" y="5203667"/>
            <a:ext cx="3451500" cy="4149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7" name="Google Shape;387;p46"/>
          <p:cNvSpPr txBox="1"/>
          <p:nvPr/>
        </p:nvSpPr>
        <p:spPr>
          <a:xfrm>
            <a:off x="3185550" y="2944879"/>
            <a:ext cx="2772900" cy="536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GRAZIE!</a:t>
            </a:r>
            <a:endParaRPr b="1"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descr="Risultati immagini per team digitale" id="388" name="Google Shape;388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82594" y="1961300"/>
            <a:ext cx="739300" cy="74192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89" name="Google Shape;389;p46"/>
          <p:cNvCxnSpPr/>
          <p:nvPr/>
        </p:nvCxnSpPr>
        <p:spPr>
          <a:xfrm>
            <a:off x="4123641" y="2850010"/>
            <a:ext cx="896700" cy="0"/>
          </a:xfrm>
          <a:prstGeom prst="straightConnector1">
            <a:avLst/>
          </a:prstGeom>
          <a:noFill/>
          <a:ln cap="flat" cmpd="sng" w="9525">
            <a:solidFill>
              <a:srgbClr val="0056CB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7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07" name="Google Shape;107;p27"/>
          <p:cNvSpPr/>
          <p:nvPr/>
        </p:nvSpPr>
        <p:spPr>
          <a:xfrm rot="5400000">
            <a:off x="8006058" y="-3451"/>
            <a:ext cx="1148100" cy="1148100"/>
          </a:xfrm>
          <a:prstGeom prst="diagStripe">
            <a:avLst>
              <a:gd fmla="val 50000" name="adj"/>
            </a:avLst>
          </a:prstGeom>
          <a:solidFill>
            <a:srgbClr val="00C4C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27"/>
          <p:cNvSpPr txBox="1"/>
          <p:nvPr/>
        </p:nvSpPr>
        <p:spPr>
          <a:xfrm rot="2700000">
            <a:off x="8161655" y="274974"/>
            <a:ext cx="1095450" cy="31141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56CB"/>
              </a:buClr>
              <a:buSzPts val="1400"/>
              <a:buFont typeface="Arial"/>
              <a:buNone/>
            </a:pPr>
            <a:r>
              <a:rPr b="1" i="0" lang="it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ESEMPIO</a:t>
            </a:r>
            <a:endParaRPr b="1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7"/>
          <p:cNvSpPr txBox="1"/>
          <p:nvPr/>
        </p:nvSpPr>
        <p:spPr>
          <a:xfrm>
            <a:off x="3608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56CB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Come presentare l’agenda del workshop:</a:t>
            </a:r>
            <a:endParaRPr sz="1200">
              <a:solidFill>
                <a:srgbClr val="0056CB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110" name="Google Shape;110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8625" y="1084287"/>
            <a:ext cx="1767250" cy="11045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pic>
        <p:nvPicPr>
          <p:cNvPr id="111" name="Google Shape;111;p2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8625" y="2488112"/>
            <a:ext cx="1767250" cy="11045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pic>
        <p:nvPicPr>
          <p:cNvPr id="112" name="Google Shape;112;p27"/>
          <p:cNvPicPr preferRelativeResize="0"/>
          <p:nvPr/>
        </p:nvPicPr>
        <p:blipFill rotWithShape="1">
          <a:blip r:embed="rId5">
            <a:alphaModFix/>
          </a:blip>
          <a:srcRect b="0" l="139" r="149" t="0"/>
          <a:stretch/>
        </p:blipFill>
        <p:spPr>
          <a:xfrm>
            <a:off x="468625" y="3891937"/>
            <a:ext cx="1767248" cy="1104552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pic>
        <p:nvPicPr>
          <p:cNvPr id="113" name="Google Shape;113;p2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521400" y="1084287"/>
            <a:ext cx="1767250" cy="11045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pic>
        <p:nvPicPr>
          <p:cNvPr id="114" name="Google Shape;114;p27"/>
          <p:cNvPicPr preferRelativeResize="0"/>
          <p:nvPr/>
        </p:nvPicPr>
        <p:blipFill rotWithShape="1">
          <a:blip r:embed="rId7">
            <a:alphaModFix/>
          </a:blip>
          <a:srcRect b="0" l="129" r="139" t="0"/>
          <a:stretch/>
        </p:blipFill>
        <p:spPr>
          <a:xfrm>
            <a:off x="2521400" y="2488112"/>
            <a:ext cx="1767251" cy="11045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pic>
        <p:nvPicPr>
          <p:cNvPr id="115" name="Google Shape;115;p2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4578800" y="3891937"/>
            <a:ext cx="1767250" cy="11045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pic>
        <p:nvPicPr>
          <p:cNvPr id="116" name="Google Shape;116;p27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574175" y="1084287"/>
            <a:ext cx="1767250" cy="11045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pic>
        <p:nvPicPr>
          <p:cNvPr id="117" name="Google Shape;117;p27"/>
          <p:cNvPicPr preferRelativeResize="0"/>
          <p:nvPr/>
        </p:nvPicPr>
        <p:blipFill rotWithShape="1">
          <a:blip r:embed="rId10">
            <a:alphaModFix/>
          </a:blip>
          <a:srcRect b="0" l="9" r="19" t="0"/>
          <a:stretch/>
        </p:blipFill>
        <p:spPr>
          <a:xfrm>
            <a:off x="4574175" y="2488122"/>
            <a:ext cx="1767247" cy="110453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pic>
        <p:nvPicPr>
          <p:cNvPr id="118" name="Google Shape;118;p27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626950" y="1084287"/>
            <a:ext cx="1767250" cy="11045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pic>
        <p:nvPicPr>
          <p:cNvPr id="119" name="Google Shape;119;p27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6626950" y="2488112"/>
            <a:ext cx="1767250" cy="11045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pic>
        <p:nvPicPr>
          <p:cNvPr id="120" name="Google Shape;120;p27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6631575" y="3891937"/>
            <a:ext cx="1767250" cy="110455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sp>
        <p:nvSpPr>
          <p:cNvPr id="121" name="Google Shape;121;p27"/>
          <p:cNvSpPr/>
          <p:nvPr/>
        </p:nvSpPr>
        <p:spPr>
          <a:xfrm>
            <a:off x="468600" y="1904725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27"/>
          <p:cNvSpPr txBox="1"/>
          <p:nvPr/>
        </p:nvSpPr>
        <p:spPr>
          <a:xfrm>
            <a:off x="508075" y="1891075"/>
            <a:ext cx="7344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cover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23" name="Google Shape;123;p27"/>
          <p:cNvSpPr/>
          <p:nvPr/>
        </p:nvSpPr>
        <p:spPr>
          <a:xfrm>
            <a:off x="2521375" y="1904725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4" name="Google Shape;124;p27"/>
          <p:cNvSpPr txBox="1"/>
          <p:nvPr/>
        </p:nvSpPr>
        <p:spPr>
          <a:xfrm>
            <a:off x="2560850" y="1891075"/>
            <a:ext cx="15987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perché siamo qui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25" name="Google Shape;125;p27"/>
          <p:cNvSpPr/>
          <p:nvPr/>
        </p:nvSpPr>
        <p:spPr>
          <a:xfrm>
            <a:off x="4574163" y="1904725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27"/>
          <p:cNvSpPr txBox="1"/>
          <p:nvPr/>
        </p:nvSpPr>
        <p:spPr>
          <a:xfrm>
            <a:off x="4613626" y="1891075"/>
            <a:ext cx="19296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obiettivi del workshop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27" name="Google Shape;127;p27"/>
          <p:cNvSpPr/>
          <p:nvPr/>
        </p:nvSpPr>
        <p:spPr>
          <a:xfrm>
            <a:off x="468575" y="3313306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8" name="Google Shape;128;p27"/>
          <p:cNvSpPr txBox="1"/>
          <p:nvPr/>
        </p:nvSpPr>
        <p:spPr>
          <a:xfrm>
            <a:off x="508050" y="3299656"/>
            <a:ext cx="15987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agenda della giornata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29" name="Google Shape;129;p27"/>
          <p:cNvSpPr/>
          <p:nvPr/>
        </p:nvSpPr>
        <p:spPr>
          <a:xfrm>
            <a:off x="2521375" y="3313306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27"/>
          <p:cNvSpPr txBox="1"/>
          <p:nvPr/>
        </p:nvSpPr>
        <p:spPr>
          <a:xfrm>
            <a:off x="2560850" y="3299656"/>
            <a:ext cx="15987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lancio esercizio 01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31" name="Google Shape;131;p27"/>
          <p:cNvSpPr/>
          <p:nvPr/>
        </p:nvSpPr>
        <p:spPr>
          <a:xfrm>
            <a:off x="4574163" y="3313306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" name="Google Shape;132;p27"/>
          <p:cNvSpPr txBox="1"/>
          <p:nvPr/>
        </p:nvSpPr>
        <p:spPr>
          <a:xfrm>
            <a:off x="4613638" y="3299656"/>
            <a:ext cx="15987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lancio esercizio 02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33" name="Google Shape;133;p27"/>
          <p:cNvSpPr/>
          <p:nvPr/>
        </p:nvSpPr>
        <p:spPr>
          <a:xfrm>
            <a:off x="6626963" y="3313306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p27"/>
          <p:cNvSpPr txBox="1"/>
          <p:nvPr/>
        </p:nvSpPr>
        <p:spPr>
          <a:xfrm>
            <a:off x="6666438" y="3299656"/>
            <a:ext cx="15987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momento di pausa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35" name="Google Shape;135;p27"/>
          <p:cNvSpPr/>
          <p:nvPr/>
        </p:nvSpPr>
        <p:spPr>
          <a:xfrm>
            <a:off x="468575" y="4707934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6" name="Google Shape;136;p27"/>
          <p:cNvSpPr txBox="1"/>
          <p:nvPr/>
        </p:nvSpPr>
        <p:spPr>
          <a:xfrm>
            <a:off x="508050" y="4694284"/>
            <a:ext cx="15987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lancio esercizio 03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37" name="Google Shape;137;p27"/>
          <p:cNvSpPr/>
          <p:nvPr/>
        </p:nvSpPr>
        <p:spPr>
          <a:xfrm>
            <a:off x="4578775" y="4707934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" name="Google Shape;138;p27"/>
          <p:cNvSpPr txBox="1"/>
          <p:nvPr/>
        </p:nvSpPr>
        <p:spPr>
          <a:xfrm>
            <a:off x="4618250" y="4694284"/>
            <a:ext cx="15987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condivisione risultati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139" name="Google Shape;139;p27"/>
          <p:cNvPicPr preferRelativeResize="0"/>
          <p:nvPr/>
        </p:nvPicPr>
        <p:blipFill rotWithShape="1">
          <a:blip r:embed="rId14">
            <a:alphaModFix/>
          </a:blip>
          <a:srcRect b="0" l="9" r="19" t="0"/>
          <a:stretch/>
        </p:blipFill>
        <p:spPr>
          <a:xfrm>
            <a:off x="2523725" y="3891937"/>
            <a:ext cx="1767254" cy="1104549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9000"/>
              </a:srgbClr>
            </a:outerShdw>
          </a:effectLst>
        </p:spPr>
      </p:pic>
      <p:sp>
        <p:nvSpPr>
          <p:cNvPr id="140" name="Google Shape;140;p27"/>
          <p:cNvSpPr/>
          <p:nvPr/>
        </p:nvSpPr>
        <p:spPr>
          <a:xfrm>
            <a:off x="2523675" y="4707934"/>
            <a:ext cx="1767300" cy="2841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1" name="Google Shape;141;p27"/>
          <p:cNvSpPr txBox="1"/>
          <p:nvPr/>
        </p:nvSpPr>
        <p:spPr>
          <a:xfrm>
            <a:off x="2563150" y="4694284"/>
            <a:ext cx="15987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lancio esercizio 04</a:t>
            </a:r>
            <a:endParaRPr sz="10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28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47" name="Google Shape;147;p28"/>
          <p:cNvSpPr txBox="1"/>
          <p:nvPr/>
        </p:nvSpPr>
        <p:spPr>
          <a:xfrm>
            <a:off x="381600" y="996525"/>
            <a:ext cx="5144100" cy="29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000">
                <a:solidFill>
                  <a:srgbClr val="0056CB"/>
                </a:solidFill>
                <a:highlight>
                  <a:srgbClr val="00B8CD"/>
                </a:highlight>
                <a:latin typeface="Titillium Web"/>
                <a:ea typeface="Titillium Web"/>
                <a:cs typeface="Titillium Web"/>
                <a:sym typeface="Titillium Web"/>
              </a:rPr>
              <a:t>Chiarisci il contesto della sessione descrivendo in un paio di frasi il problema o il servizio di cui si discuterà e lo stato attuale del processo di progettazione.</a:t>
            </a:r>
            <a:endParaRPr b="1" sz="3000">
              <a:solidFill>
                <a:srgbClr val="0056CB"/>
              </a:solidFill>
              <a:highlight>
                <a:srgbClr val="00B8CD"/>
              </a:highlight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pic>
        <p:nvPicPr>
          <p:cNvPr id="148" name="Google Shape;148;p28"/>
          <p:cNvPicPr preferRelativeResize="0"/>
          <p:nvPr/>
        </p:nvPicPr>
        <p:blipFill rotWithShape="1">
          <a:blip r:embed="rId3">
            <a:alphaModFix/>
          </a:blip>
          <a:srcRect b="-19937" l="-4904" r="-4816" t="-27859"/>
          <a:stretch/>
        </p:blipFill>
        <p:spPr>
          <a:xfrm>
            <a:off x="244925" y="5038525"/>
            <a:ext cx="1422925" cy="51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8"/>
          <p:cNvSpPr txBox="1"/>
          <p:nvPr/>
        </p:nvSpPr>
        <p:spPr>
          <a:xfrm>
            <a:off x="3608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56CB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Perché siamo qui</a:t>
            </a:r>
            <a:endParaRPr sz="1200">
              <a:solidFill>
                <a:srgbClr val="0056CB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50" name="Google Shape;150;p28"/>
          <p:cNvSpPr txBox="1"/>
          <p:nvPr/>
        </p:nvSpPr>
        <p:spPr>
          <a:xfrm>
            <a:off x="386825" y="4042225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56CB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[ Sostituisci questo testo ]</a:t>
            </a:r>
            <a:endParaRPr sz="1200">
              <a:solidFill>
                <a:srgbClr val="0056CB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9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56" name="Google Shape;156;p29"/>
          <p:cNvSpPr txBox="1"/>
          <p:nvPr/>
        </p:nvSpPr>
        <p:spPr>
          <a:xfrm>
            <a:off x="337375" y="2840857"/>
            <a:ext cx="2273400" cy="13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5A6772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[ Obiettivo 1 ]</a:t>
            </a:r>
            <a:endParaRPr sz="11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57" name="Google Shape;157;p29"/>
          <p:cNvSpPr txBox="1"/>
          <p:nvPr/>
        </p:nvSpPr>
        <p:spPr>
          <a:xfrm>
            <a:off x="343500" y="1312976"/>
            <a:ext cx="4478400" cy="87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Gli obiettivi per questa sessione di workshop sono:</a:t>
            </a:r>
            <a:endParaRPr b="1" sz="24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158" name="Google Shape;158;p29"/>
          <p:cNvCxnSpPr/>
          <p:nvPr/>
        </p:nvCxnSpPr>
        <p:spPr>
          <a:xfrm>
            <a:off x="413450" y="2853635"/>
            <a:ext cx="6771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59" name="Google Shape;159;p29"/>
          <p:cNvCxnSpPr/>
          <p:nvPr/>
        </p:nvCxnSpPr>
        <p:spPr>
          <a:xfrm>
            <a:off x="3000425" y="2853635"/>
            <a:ext cx="6771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0" name="Google Shape;160;p29"/>
          <p:cNvSpPr txBox="1"/>
          <p:nvPr/>
        </p:nvSpPr>
        <p:spPr>
          <a:xfrm>
            <a:off x="2909350" y="2840857"/>
            <a:ext cx="2121600" cy="13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100">
                <a:solidFill>
                  <a:srgbClr val="5A6772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[ Obiettivo 2 ]</a:t>
            </a:r>
            <a:endParaRPr sz="11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cxnSp>
        <p:nvCxnSpPr>
          <p:cNvPr id="161" name="Google Shape;161;p29"/>
          <p:cNvCxnSpPr/>
          <p:nvPr/>
        </p:nvCxnSpPr>
        <p:spPr>
          <a:xfrm>
            <a:off x="5572400" y="2853635"/>
            <a:ext cx="6771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2" name="Google Shape;162;p29"/>
          <p:cNvSpPr txBox="1"/>
          <p:nvPr/>
        </p:nvSpPr>
        <p:spPr>
          <a:xfrm>
            <a:off x="5481325" y="2840857"/>
            <a:ext cx="2121600" cy="133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 sz="1100">
                <a:solidFill>
                  <a:srgbClr val="5A6772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[ Obiettivo 3 ]</a:t>
            </a:r>
            <a:endParaRPr sz="11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163" name="Google Shape;163;p29"/>
          <p:cNvPicPr preferRelativeResize="0"/>
          <p:nvPr/>
        </p:nvPicPr>
        <p:blipFill rotWithShape="1">
          <a:blip r:embed="rId3">
            <a:alphaModFix/>
          </a:blip>
          <a:srcRect b="-19937" l="-4904" r="-4816" t="-27859"/>
          <a:stretch/>
        </p:blipFill>
        <p:spPr>
          <a:xfrm>
            <a:off x="244925" y="5038525"/>
            <a:ext cx="1422925" cy="513200"/>
          </a:xfrm>
          <a:prstGeom prst="rect">
            <a:avLst/>
          </a:prstGeom>
          <a:noFill/>
          <a:ln>
            <a:noFill/>
          </a:ln>
        </p:spPr>
      </p:pic>
      <p:sp>
        <p:nvSpPr>
          <p:cNvPr id="164" name="Google Shape;164;p29"/>
          <p:cNvSpPr txBox="1"/>
          <p:nvPr/>
        </p:nvSpPr>
        <p:spPr>
          <a:xfrm>
            <a:off x="3608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56CB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Obiettivi del progetto</a:t>
            </a:r>
            <a:endParaRPr sz="1200">
              <a:solidFill>
                <a:srgbClr val="0056CB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Google Shape;169;p30"/>
          <p:cNvPicPr preferRelativeResize="0"/>
          <p:nvPr/>
        </p:nvPicPr>
        <p:blipFill rotWithShape="1">
          <a:blip r:embed="rId3">
            <a:alphaModFix/>
          </a:blip>
          <a:srcRect b="34339" l="0" r="23088" t="1027"/>
          <a:stretch/>
        </p:blipFill>
        <p:spPr>
          <a:xfrm>
            <a:off x="0" y="0"/>
            <a:ext cx="9143999" cy="5714997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30"/>
          <p:cNvSpPr/>
          <p:nvPr/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rgbClr val="0056CB">
              <a:alpha val="6018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p30"/>
          <p:cNvSpPr txBox="1"/>
          <p:nvPr/>
        </p:nvSpPr>
        <p:spPr>
          <a:xfrm>
            <a:off x="2252850" y="2249917"/>
            <a:ext cx="46383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4600">
                <a:solidFill>
                  <a:srgbClr val="FFFFFF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Agenda</a:t>
            </a:r>
            <a:endParaRPr sz="4600">
              <a:solidFill>
                <a:srgbClr val="FFFFFF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172" name="Google Shape;172;p30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cxnSp>
        <p:nvCxnSpPr>
          <p:cNvPr id="173" name="Google Shape;173;p30"/>
          <p:cNvCxnSpPr/>
          <p:nvPr/>
        </p:nvCxnSpPr>
        <p:spPr>
          <a:xfrm>
            <a:off x="3219450" y="3236239"/>
            <a:ext cx="27051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4" name="Google Shape;174;p30"/>
          <p:cNvSpPr txBox="1"/>
          <p:nvPr/>
        </p:nvSpPr>
        <p:spPr>
          <a:xfrm>
            <a:off x="3171925" y="3320906"/>
            <a:ext cx="27822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ESEMPIO </a:t>
            </a:r>
            <a:endParaRPr sz="12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56CB"/>
        </a:solidFill>
      </p:bgPr>
    </p:bg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1"/>
          <p:cNvSpPr/>
          <p:nvPr/>
        </p:nvSpPr>
        <p:spPr>
          <a:xfrm>
            <a:off x="6140700" y="0"/>
            <a:ext cx="3003300" cy="5715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31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sp>
        <p:nvSpPr>
          <p:cNvPr id="181" name="Google Shape;181;p31"/>
          <p:cNvSpPr txBox="1"/>
          <p:nvPr/>
        </p:nvSpPr>
        <p:spPr>
          <a:xfrm>
            <a:off x="328348" y="1208381"/>
            <a:ext cx="1046700" cy="39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h</a:t>
            </a:r>
            <a:r>
              <a:rPr b="1" lang="it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h</a:t>
            </a:r>
            <a:endParaRPr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h</a:t>
            </a:r>
            <a:r>
              <a:rPr b="1" lang="it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h </a:t>
            </a:r>
            <a:endParaRPr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h</a:t>
            </a:r>
            <a:endParaRPr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h</a:t>
            </a:r>
            <a:r>
              <a:rPr lang="it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h</a:t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82" name="Google Shape;182;p31"/>
          <p:cNvSpPr txBox="1"/>
          <p:nvPr/>
        </p:nvSpPr>
        <p:spPr>
          <a:xfrm>
            <a:off x="1334173" y="1208381"/>
            <a:ext cx="5110800" cy="397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Introduzione alla giornat</a:t>
            </a:r>
            <a:r>
              <a:rPr lang="it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a</a:t>
            </a:r>
            <a:endParaRPr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Progettare </a:t>
            </a:r>
            <a:r>
              <a:rPr lang="it">
                <a:solidFill>
                  <a:srgbClr val="FFFFFF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Esercizio 01:</a:t>
            </a:r>
            <a:r>
              <a:rPr b="1" lang="it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 Content journey</a:t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chemeClr val="lt1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Progettare </a:t>
            </a:r>
            <a:r>
              <a:rPr lang="it">
                <a:solidFill>
                  <a:schemeClr val="lt1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Esercizio 02:</a:t>
            </a:r>
            <a:r>
              <a:rPr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r>
              <a:rPr b="1"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Card sorting / Naming things</a:t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Pausa</a:t>
            </a:r>
            <a:r>
              <a:rPr b="1" lang="it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it">
                <a:solidFill>
                  <a:schemeClr val="lt1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Gestire </a:t>
            </a:r>
            <a:r>
              <a:rPr lang="it">
                <a:solidFill>
                  <a:schemeClr val="lt1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Esercizio 03: </a:t>
            </a:r>
            <a:r>
              <a:rPr b="1"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Crea una board per gestire i contenuti</a:t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chemeClr val="lt1"/>
                </a:solidFill>
                <a:latin typeface="Titillium Web Light"/>
                <a:ea typeface="Titillium Web Light"/>
                <a:cs typeface="Titillium Web Light"/>
                <a:sym typeface="Titillium Web Light"/>
              </a:rPr>
              <a:t>Scrivere Esercizio 04:</a:t>
            </a:r>
            <a:r>
              <a:rPr lang="it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 </a:t>
            </a:r>
            <a:r>
              <a:rPr b="1" lang="it">
                <a:solidFill>
                  <a:schemeClr val="lt1"/>
                </a:solidFill>
                <a:latin typeface="Titillium Web"/>
                <a:ea typeface="Titillium Web"/>
                <a:cs typeface="Titillium Web"/>
                <a:sym typeface="Titillium Web"/>
              </a:rPr>
              <a:t>Semplificare testi / documenti</a:t>
            </a:r>
            <a:endParaRPr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FFFF"/>
              </a:solidFill>
              <a:latin typeface="Titillium Web ExtraLight"/>
              <a:ea typeface="Titillium Web ExtraLight"/>
              <a:cs typeface="Titillium Web ExtraLight"/>
              <a:sym typeface="Titillium Web Extra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solidFill>
                  <a:srgbClr val="FFFFFF"/>
                </a:solidFill>
                <a:latin typeface="Titillium Web ExtraLight"/>
                <a:ea typeface="Titillium Web ExtraLight"/>
                <a:cs typeface="Titillium Web ExtraLight"/>
                <a:sym typeface="Titillium Web ExtraLight"/>
              </a:rPr>
              <a:t>Discussione e chiusura lavori!</a:t>
            </a:r>
            <a:endParaRPr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183" name="Google Shape;183;p31"/>
          <p:cNvCxnSpPr/>
          <p:nvPr/>
        </p:nvCxnSpPr>
        <p:spPr>
          <a:xfrm>
            <a:off x="442850" y="2723988"/>
            <a:ext cx="5340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4" name="Google Shape;184;p31"/>
          <p:cNvSpPr txBox="1"/>
          <p:nvPr/>
        </p:nvSpPr>
        <p:spPr>
          <a:xfrm>
            <a:off x="267301" y="308978"/>
            <a:ext cx="18258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AGENDA DELLA GIORNATA</a:t>
            </a:r>
            <a:endParaRPr sz="11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cxnSp>
        <p:nvCxnSpPr>
          <p:cNvPr id="185" name="Google Shape;185;p31"/>
          <p:cNvCxnSpPr/>
          <p:nvPr/>
        </p:nvCxnSpPr>
        <p:spPr>
          <a:xfrm>
            <a:off x="442850" y="3091014"/>
            <a:ext cx="5340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6" name="Google Shape;186;p31"/>
          <p:cNvCxnSpPr/>
          <p:nvPr/>
        </p:nvCxnSpPr>
        <p:spPr>
          <a:xfrm>
            <a:off x="442850" y="1913161"/>
            <a:ext cx="5340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87" name="Google Shape;187;p31"/>
          <p:cNvCxnSpPr/>
          <p:nvPr/>
        </p:nvCxnSpPr>
        <p:spPr>
          <a:xfrm>
            <a:off x="442850" y="3882370"/>
            <a:ext cx="5340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8" name="Google Shape;188;p31"/>
          <p:cNvSpPr txBox="1"/>
          <p:nvPr/>
        </p:nvSpPr>
        <p:spPr>
          <a:xfrm>
            <a:off x="6495947" y="1297294"/>
            <a:ext cx="2177100" cy="7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Non ci sono idee giuste e idee sbagliate; costruite sempre sull’idea dei vostri compagni </a:t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di gruppo.</a:t>
            </a:r>
            <a:b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Siamo qui per pensare a quale può essere l’esperienza utente migliore; analizzeremo le soluzioni tecniche nel dettaglio in un secondo momento.</a:t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b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Non ponetevi troppi vincoli, oggi siamo liberi di esplorare.</a:t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11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 </a:t>
            </a:r>
            <a:endParaRPr sz="11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89" name="Google Shape;189;p31"/>
          <p:cNvSpPr txBox="1"/>
          <p:nvPr/>
        </p:nvSpPr>
        <p:spPr>
          <a:xfrm>
            <a:off x="6503121" y="307639"/>
            <a:ext cx="1825800" cy="53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8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RICORDA CHE…</a:t>
            </a:r>
            <a:endParaRPr b="1" sz="8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2"/>
          <p:cNvSpPr txBox="1"/>
          <p:nvPr/>
        </p:nvSpPr>
        <p:spPr>
          <a:xfrm>
            <a:off x="5429100" y="643125"/>
            <a:ext cx="3404700" cy="3951600"/>
          </a:xfrm>
          <a:prstGeom prst="rect">
            <a:avLst/>
          </a:prstGeom>
          <a:noFill/>
          <a:ln cap="flat" cmpd="sng" w="9525">
            <a:solidFill>
              <a:srgbClr val="0073E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CHE COS’È</a:t>
            </a:r>
            <a:endParaRPr b="1" sz="1600"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b="1" lang="it"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Il kit dedicato ai contenuti propone una </a:t>
            </a:r>
            <a:r>
              <a:rPr b="1" lang="it" sz="1600">
                <a:solidFill>
                  <a:srgbClr val="0073E6"/>
                </a:solidFill>
                <a:latin typeface="Titillium Web"/>
                <a:ea typeface="Titillium Web"/>
                <a:cs typeface="Titillium Web"/>
                <a:sym typeface="Titillium Web"/>
              </a:rPr>
              <a:t>guida</a:t>
            </a:r>
            <a:r>
              <a:rPr b="1" lang="it"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 al linguaggio della Pubblica Amministrazione, strumenti per analizzare l’esistente e per organizzare un workflow per la </a:t>
            </a:r>
            <a:r>
              <a:rPr b="1" lang="it" sz="1600">
                <a:solidFill>
                  <a:srgbClr val="0073E6"/>
                </a:solidFill>
                <a:latin typeface="Titillium Web"/>
                <a:ea typeface="Titillium Web"/>
                <a:cs typeface="Titillium Web"/>
                <a:sym typeface="Titillium Web"/>
              </a:rPr>
              <a:t>creazione e gestione dei contenuti</a:t>
            </a:r>
            <a:r>
              <a:rPr b="1" lang="it"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, uno strumento di </a:t>
            </a:r>
            <a:r>
              <a:rPr b="1" lang="it" sz="1600">
                <a:solidFill>
                  <a:srgbClr val="0073E6"/>
                </a:solidFill>
                <a:latin typeface="Titillium Web"/>
                <a:ea typeface="Titillium Web"/>
                <a:cs typeface="Titillium Web"/>
                <a:sym typeface="Titillium Web"/>
              </a:rPr>
              <a:t>audit dei contenuti </a:t>
            </a:r>
            <a:r>
              <a:rPr b="1" lang="it"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e </a:t>
            </a:r>
            <a:r>
              <a:rPr b="1" lang="it"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 degli esempi di scrittura e </a:t>
            </a:r>
            <a:r>
              <a:rPr b="1" lang="it" sz="1600">
                <a:solidFill>
                  <a:srgbClr val="0073E6"/>
                </a:solidFill>
                <a:latin typeface="Titillium Web"/>
                <a:ea typeface="Titillium Web"/>
                <a:cs typeface="Titillium Web"/>
                <a:sym typeface="Titillium Web"/>
              </a:rPr>
              <a:t>revisione collaborativa</a:t>
            </a:r>
            <a:r>
              <a:rPr b="1" lang="it"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.</a:t>
            </a:r>
            <a:br>
              <a:rPr b="1" lang="it"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br>
              <a:rPr b="1" lang="it"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b="1" lang="it"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Vedi anche</a:t>
            </a:r>
            <a:br>
              <a:rPr b="1" lang="it"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2000">
                <a:solidFill>
                  <a:srgbClr val="0073E6"/>
                </a:solidFill>
                <a:latin typeface="Lora"/>
                <a:ea typeface="Lora"/>
                <a:cs typeface="Lora"/>
                <a:sym typeface="Lora"/>
              </a:rPr>
              <a:t>→</a:t>
            </a:r>
            <a:r>
              <a:rPr lang="it" sz="3200">
                <a:solidFill>
                  <a:srgbClr val="0073E6"/>
                </a:solidFill>
                <a:latin typeface="Lora"/>
                <a:ea typeface="Lora"/>
                <a:cs typeface="Lora"/>
                <a:sym typeface="Lora"/>
              </a:rPr>
              <a:t> </a:t>
            </a:r>
            <a:r>
              <a:rPr b="1" lang="it" sz="1600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KIT SEO (audit e ottimizzazione)</a:t>
            </a:r>
            <a:endParaRPr b="1" sz="1600">
              <a:solidFill>
                <a:srgbClr val="0073E6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95" name="Google Shape;195;p32"/>
          <p:cNvSpPr/>
          <p:nvPr/>
        </p:nvSpPr>
        <p:spPr>
          <a:xfrm>
            <a:off x="656250" y="643125"/>
            <a:ext cx="825000" cy="209700"/>
          </a:xfrm>
          <a:prstGeom prst="roundRect">
            <a:avLst>
              <a:gd fmla="val 16667" name="adj"/>
            </a:avLst>
          </a:prstGeom>
          <a:solidFill>
            <a:srgbClr val="9AC5FF">
              <a:alpha val="296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32"/>
          <p:cNvSpPr txBox="1"/>
          <p:nvPr/>
        </p:nvSpPr>
        <p:spPr>
          <a:xfrm>
            <a:off x="630000" y="643125"/>
            <a:ext cx="877500" cy="209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>
                <a:solidFill>
                  <a:srgbClr val="0066CC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INTRODUZIONE</a:t>
            </a:r>
            <a:endParaRPr sz="8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pic>
        <p:nvPicPr>
          <p:cNvPr id="197" name="Google Shape;19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36149" y="-400275"/>
            <a:ext cx="4572000" cy="6515546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32"/>
          <p:cNvSpPr txBox="1"/>
          <p:nvPr/>
        </p:nvSpPr>
        <p:spPr>
          <a:xfrm>
            <a:off x="541950" y="2072025"/>
            <a:ext cx="39633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200">
                <a:solidFill>
                  <a:srgbClr val="0073E6"/>
                </a:solidFill>
                <a:latin typeface="Titillium Web"/>
                <a:ea typeface="Titillium Web"/>
                <a:cs typeface="Titillium Web"/>
                <a:sym typeface="Titillium Web"/>
              </a:rPr>
              <a:t>Il kit</a:t>
            </a:r>
            <a:endParaRPr b="1" sz="3200">
              <a:solidFill>
                <a:srgbClr val="0073E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0073E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3200">
                <a:solidFill>
                  <a:srgbClr val="0073E6"/>
                </a:solidFill>
                <a:latin typeface="Lora"/>
                <a:ea typeface="Lora"/>
                <a:cs typeface="Lora"/>
                <a:sym typeface="Lora"/>
              </a:rPr>
              <a:t>→</a:t>
            </a:r>
            <a:r>
              <a:rPr b="1" lang="it" sz="3200">
                <a:solidFill>
                  <a:srgbClr val="17324D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Progettare</a:t>
            </a:r>
            <a:br>
              <a:rPr b="1" lang="it" sz="3200">
                <a:solidFill>
                  <a:srgbClr val="17324D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3200">
                <a:solidFill>
                  <a:srgbClr val="0073E6"/>
                </a:solidFill>
                <a:latin typeface="Lora"/>
                <a:ea typeface="Lora"/>
                <a:cs typeface="Lora"/>
                <a:sym typeface="Lora"/>
              </a:rPr>
              <a:t>→</a:t>
            </a:r>
            <a:r>
              <a:rPr b="1" lang="it" sz="3200">
                <a:solidFill>
                  <a:srgbClr val="17324D"/>
                </a:solidFill>
                <a:latin typeface="Titillium Web"/>
                <a:ea typeface="Titillium Web"/>
                <a:cs typeface="Titillium Web"/>
                <a:sym typeface="Titillium Web"/>
              </a:rPr>
              <a:t>Scrivere</a:t>
            </a:r>
            <a:endParaRPr b="1" sz="3200">
              <a:solidFill>
                <a:srgbClr val="17324D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3200">
                <a:solidFill>
                  <a:srgbClr val="0073E6"/>
                </a:solidFill>
                <a:latin typeface="Lora"/>
                <a:ea typeface="Lora"/>
                <a:cs typeface="Lora"/>
                <a:sym typeface="Lora"/>
              </a:rPr>
              <a:t>→</a:t>
            </a:r>
            <a:r>
              <a:rPr b="1" lang="it" sz="3200">
                <a:solidFill>
                  <a:srgbClr val="17324D"/>
                </a:solidFill>
                <a:latin typeface="Titillium Web"/>
                <a:ea typeface="Titillium Web"/>
                <a:cs typeface="Titillium Web"/>
                <a:sym typeface="Titillium Web"/>
              </a:rPr>
              <a:t>Gestire</a:t>
            </a:r>
            <a:endParaRPr b="1" sz="3200">
              <a:solidFill>
                <a:srgbClr val="17324D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17324D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17324D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199" name="Google Shape;199;p32"/>
          <p:cNvSpPr txBox="1"/>
          <p:nvPr/>
        </p:nvSpPr>
        <p:spPr>
          <a:xfrm>
            <a:off x="522900" y="4144450"/>
            <a:ext cx="3963300" cy="111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0073E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0073E6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" sz="3200">
                <a:solidFill>
                  <a:srgbClr val="0073E6"/>
                </a:solidFill>
                <a:latin typeface="Lora"/>
                <a:ea typeface="Lora"/>
                <a:cs typeface="Lora"/>
                <a:sym typeface="Lora"/>
              </a:rPr>
              <a:t>→</a:t>
            </a:r>
            <a:r>
              <a:rPr b="1" lang="it" sz="3200">
                <a:solidFill>
                  <a:srgbClr val="17324D"/>
                </a:solidFill>
                <a:latin typeface="Titillium Web"/>
                <a:ea typeface="Titillium Web"/>
                <a:cs typeface="Titillium Web"/>
                <a:sym typeface="Titillium Web"/>
              </a:rPr>
              <a:t> Misurare</a:t>
            </a:r>
            <a:br>
              <a:rPr b="1" lang="it" sz="3200">
                <a:solidFill>
                  <a:srgbClr val="17324D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b="1" lang="it" sz="1600">
                <a:solidFill>
                  <a:srgbClr val="999999"/>
                </a:solidFill>
                <a:latin typeface="Titillium Web"/>
                <a:ea typeface="Titillium Web"/>
                <a:cs typeface="Titillium Web"/>
                <a:sym typeface="Titillium Web"/>
              </a:rPr>
              <a:t>Test usabilità</a:t>
            </a:r>
            <a:br>
              <a:rPr b="1" lang="it" sz="1600">
                <a:solidFill>
                  <a:srgbClr val="999999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b="1" lang="it" sz="1600">
                <a:solidFill>
                  <a:srgbClr val="999999"/>
                </a:solidFill>
                <a:latin typeface="Titillium Web"/>
                <a:ea typeface="Titillium Web"/>
                <a:cs typeface="Titillium Web"/>
                <a:sym typeface="Titillium Web"/>
              </a:rPr>
              <a:t>A/B test</a:t>
            </a:r>
            <a:endParaRPr b="1" sz="1600">
              <a:solidFill>
                <a:srgbClr val="999999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17324D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200">
              <a:solidFill>
                <a:srgbClr val="17324D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3"/>
          <p:cNvSpPr/>
          <p:nvPr/>
        </p:nvSpPr>
        <p:spPr>
          <a:xfrm>
            <a:off x="4160775" y="4905913"/>
            <a:ext cx="803100" cy="208800"/>
          </a:xfrm>
          <a:prstGeom prst="rect">
            <a:avLst/>
          </a:prstGeom>
          <a:solidFill>
            <a:srgbClr val="00C4C9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" name="Google Shape;205;p33"/>
          <p:cNvSpPr txBox="1"/>
          <p:nvPr>
            <p:ph idx="12" type="sldNum"/>
          </p:nvPr>
        </p:nvSpPr>
        <p:spPr>
          <a:xfrm>
            <a:off x="8472458" y="5181352"/>
            <a:ext cx="548700" cy="437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  <p:pic>
        <p:nvPicPr>
          <p:cNvPr id="206" name="Google Shape;206;p33"/>
          <p:cNvPicPr preferRelativeResize="0"/>
          <p:nvPr/>
        </p:nvPicPr>
        <p:blipFill rotWithShape="1">
          <a:blip r:embed="rId3">
            <a:alphaModFix/>
          </a:blip>
          <a:srcRect b="-19937" l="-4904" r="-4816" t="-27859"/>
          <a:stretch/>
        </p:blipFill>
        <p:spPr>
          <a:xfrm>
            <a:off x="244925" y="5114725"/>
            <a:ext cx="1422925" cy="51320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33"/>
          <p:cNvSpPr txBox="1"/>
          <p:nvPr/>
        </p:nvSpPr>
        <p:spPr>
          <a:xfrm>
            <a:off x="360825" y="354450"/>
            <a:ext cx="38811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200">
                <a:solidFill>
                  <a:srgbClr val="0056CB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Linguaggio</a:t>
            </a:r>
            <a:endParaRPr sz="1200">
              <a:solidFill>
                <a:srgbClr val="0066CC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08" name="Google Shape;208;p33"/>
          <p:cNvSpPr txBox="1"/>
          <p:nvPr/>
        </p:nvSpPr>
        <p:spPr>
          <a:xfrm>
            <a:off x="360825" y="1024500"/>
            <a:ext cx="7128300" cy="43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1. </a:t>
            </a:r>
            <a:r>
              <a:rPr b="1" lang="it" sz="24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Progettare il linguaggio</a:t>
            </a:r>
            <a:endParaRPr b="1" sz="2400">
              <a:solidFill>
                <a:srgbClr val="0066CC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09" name="Google Shape;209;p33"/>
          <p:cNvSpPr txBox="1"/>
          <p:nvPr/>
        </p:nvSpPr>
        <p:spPr>
          <a:xfrm>
            <a:off x="381250" y="3054775"/>
            <a:ext cx="20466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600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Mappe e relazioni</a:t>
            </a:r>
            <a:endParaRPr b="1" sz="16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0" name="Google Shape;210;p33"/>
          <p:cNvSpPr txBox="1"/>
          <p:nvPr/>
        </p:nvSpPr>
        <p:spPr>
          <a:xfrm>
            <a:off x="386575" y="3376250"/>
            <a:ext cx="2102700" cy="166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Esplorare il territorio</a:t>
            </a:r>
            <a:b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Metti a fuoco tipi di contenuti e relazioni tra concetti. Usa le mappe concettuali, i web analytics e gli user journey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1" name="Google Shape;211;p33"/>
          <p:cNvSpPr txBox="1"/>
          <p:nvPr/>
        </p:nvSpPr>
        <p:spPr>
          <a:xfrm>
            <a:off x="4617675" y="3376250"/>
            <a:ext cx="21027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Struttura il contenuto</a:t>
            </a:r>
            <a:b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Definisci una struttura di navigazione e un sistema di riferimento per l’utente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2" name="Google Shape;212;p33"/>
          <p:cNvSpPr txBox="1"/>
          <p:nvPr/>
        </p:nvSpPr>
        <p:spPr>
          <a:xfrm>
            <a:off x="4638600" y="3054775"/>
            <a:ext cx="20076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600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Navigation tree</a:t>
            </a:r>
            <a:endParaRPr b="1" sz="16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3" name="Google Shape;213;p33"/>
          <p:cNvSpPr txBox="1"/>
          <p:nvPr/>
        </p:nvSpPr>
        <p:spPr>
          <a:xfrm>
            <a:off x="6761950" y="3376250"/>
            <a:ext cx="20466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Prototipo interattivo</a:t>
            </a:r>
            <a:b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Usa struttura e tipi di contenuti e disegna i flussi di navigazione dell’utente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4" name="Google Shape;214;p33"/>
          <p:cNvSpPr txBox="1"/>
          <p:nvPr/>
        </p:nvSpPr>
        <p:spPr>
          <a:xfrm>
            <a:off x="6767275" y="3054775"/>
            <a:ext cx="17052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600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Wireframing</a:t>
            </a:r>
            <a:endParaRPr b="1" sz="16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5" name="Google Shape;215;p33"/>
          <p:cNvSpPr txBox="1"/>
          <p:nvPr/>
        </p:nvSpPr>
        <p:spPr>
          <a:xfrm>
            <a:off x="395050" y="1538975"/>
            <a:ext cx="7196400" cy="12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5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Il lavoro sui contenuti inizia in fase di design di un servizio digitale. </a:t>
            </a:r>
            <a:r>
              <a:rPr lang="it" sz="15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È </a:t>
            </a:r>
            <a:r>
              <a:rPr lang="it" sz="15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questo il momento in cui prende forma l’ecosistema informativo in cui si muoverà l’utente e si delineano </a:t>
            </a:r>
            <a:br>
              <a:rPr lang="it" sz="15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</a:br>
            <a:r>
              <a:rPr lang="it" sz="1500">
                <a:solidFill>
                  <a:srgbClr val="0056CB"/>
                </a:solidFill>
                <a:latin typeface="Titillium Web"/>
                <a:ea typeface="Titillium Web"/>
                <a:cs typeface="Titillium Web"/>
                <a:sym typeface="Titillium Web"/>
              </a:rPr>
              <a:t>i principi della brand identity. Abbiamo creato un kit dedicato alla prototipazione di un servizio digitale</a:t>
            </a:r>
            <a:endParaRPr sz="1500">
              <a:solidFill>
                <a:srgbClr val="0056CB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6" name="Google Shape;216;p33"/>
          <p:cNvSpPr txBox="1"/>
          <p:nvPr/>
        </p:nvSpPr>
        <p:spPr>
          <a:xfrm>
            <a:off x="3458250" y="5071500"/>
            <a:ext cx="22275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it" u="sng">
                <a:solidFill>
                  <a:srgbClr val="D9D9D9"/>
                </a:solidFill>
                <a:latin typeface="Titillium Web"/>
                <a:ea typeface="Titillium Web"/>
                <a:cs typeface="Titillium Web"/>
                <a:sym typeface="Titillium Web"/>
              </a:rPr>
              <a:t>Kit di prototipazione</a:t>
            </a:r>
            <a:endParaRPr b="1" u="sng">
              <a:solidFill>
                <a:srgbClr val="D9D9D9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5A6772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217" name="Google Shape;217;p33"/>
          <p:cNvSpPr txBox="1"/>
          <p:nvPr/>
        </p:nvSpPr>
        <p:spPr>
          <a:xfrm>
            <a:off x="4132200" y="4839238"/>
            <a:ext cx="879600" cy="2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1000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IN ARRIVO</a:t>
            </a:r>
            <a:endParaRPr sz="1000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8" name="Google Shape;218;p33"/>
          <p:cNvSpPr txBox="1"/>
          <p:nvPr/>
        </p:nvSpPr>
        <p:spPr>
          <a:xfrm>
            <a:off x="2492175" y="3360988"/>
            <a:ext cx="1941600" cy="114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Cosa è importante?</a:t>
            </a:r>
            <a:endParaRPr b="1"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it" sz="1200">
                <a:solidFill>
                  <a:srgbClr val="5A6772"/>
                </a:solidFill>
                <a:latin typeface="Titillium Web"/>
                <a:ea typeface="Titillium Web"/>
                <a:cs typeface="Titillium Web"/>
                <a:sym typeface="Titillium Web"/>
              </a:rPr>
              <a:t>Decidi cosa è importante e cosa non lo è, individua il nome corretto delle cose usando il card sorting o google trends</a:t>
            </a:r>
            <a:endParaRPr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5A6772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219" name="Google Shape;219;p33"/>
          <p:cNvSpPr txBox="1"/>
          <p:nvPr/>
        </p:nvSpPr>
        <p:spPr>
          <a:xfrm>
            <a:off x="2489275" y="3039513"/>
            <a:ext cx="1833600" cy="311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600">
                <a:solidFill>
                  <a:srgbClr val="00C4C9"/>
                </a:solidFill>
                <a:latin typeface="Titillium Web"/>
                <a:ea typeface="Titillium Web"/>
                <a:cs typeface="Titillium Web"/>
                <a:sym typeface="Titillium Web"/>
              </a:rPr>
              <a:t>Naming things</a:t>
            </a:r>
            <a:endParaRPr b="1" sz="1600">
              <a:solidFill>
                <a:srgbClr val="00C4C9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