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715000" cx="9144000"/>
  <p:notesSz cx="6858000" cy="9144000"/>
  <p:embeddedFontLst>
    <p:embeddedFont>
      <p:font typeface="Titillium Web SemiBold"/>
      <p:regular r:id="rId28"/>
      <p:bold r:id="rId29"/>
      <p:italic r:id="rId30"/>
      <p:boldItalic r:id="rId31"/>
    </p:embeddedFont>
    <p:embeddedFont>
      <p:font typeface="Roboto Mono Light"/>
      <p:regular r:id="rId32"/>
      <p:bold r:id="rId33"/>
      <p:italic r:id="rId34"/>
      <p:boldItalic r:id="rId35"/>
    </p:embeddedFont>
    <p:embeddedFont>
      <p:font typeface="Titillium Web"/>
      <p:regular r:id="rId36"/>
      <p:bold r:id="rId37"/>
      <p:italic r:id="rId38"/>
      <p:boldItalic r:id="rId39"/>
    </p:embeddedFont>
    <p:embeddedFont>
      <p:font typeface="Titillium Web Light"/>
      <p:regular r:id="rId40"/>
      <p:bold r:id="rId41"/>
      <p:italic r:id="rId42"/>
      <p:boldItalic r:id="rId43"/>
    </p:embeddedFont>
    <p:embeddedFont>
      <p:font typeface="Titillium Web ExtraLight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tilliumWebLight-regular.fntdata"/><Relationship Id="rId20" Type="http://schemas.openxmlformats.org/officeDocument/2006/relationships/slide" Target="slides/slide15.xml"/><Relationship Id="rId42" Type="http://schemas.openxmlformats.org/officeDocument/2006/relationships/font" Target="fonts/TitilliumWebLight-italic.fntdata"/><Relationship Id="rId41" Type="http://schemas.openxmlformats.org/officeDocument/2006/relationships/font" Target="fonts/TitilliumWebLight-bold.fntdata"/><Relationship Id="rId22" Type="http://schemas.openxmlformats.org/officeDocument/2006/relationships/slide" Target="slides/slide17.xml"/><Relationship Id="rId44" Type="http://schemas.openxmlformats.org/officeDocument/2006/relationships/font" Target="fonts/TitilliumWebExtraLight-regular.fntdata"/><Relationship Id="rId21" Type="http://schemas.openxmlformats.org/officeDocument/2006/relationships/slide" Target="slides/slide16.xml"/><Relationship Id="rId43" Type="http://schemas.openxmlformats.org/officeDocument/2006/relationships/font" Target="fonts/TitilliumWebLight-boldItalic.fntdata"/><Relationship Id="rId24" Type="http://schemas.openxmlformats.org/officeDocument/2006/relationships/slide" Target="slides/slide19.xml"/><Relationship Id="rId46" Type="http://schemas.openxmlformats.org/officeDocument/2006/relationships/font" Target="fonts/TitilliumWebExtraLight-italic.fntdata"/><Relationship Id="rId23" Type="http://schemas.openxmlformats.org/officeDocument/2006/relationships/slide" Target="slides/slide18.xml"/><Relationship Id="rId45" Type="http://schemas.openxmlformats.org/officeDocument/2006/relationships/font" Target="fonts/TitilliumWebExtraLight-bold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TitilliumWebExtraLight-boldItalic.fntdata"/><Relationship Id="rId28" Type="http://schemas.openxmlformats.org/officeDocument/2006/relationships/font" Target="fonts/TitilliumWebSemiBold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TitilliumWeb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TitilliumWebSemiBold-boldItalic.fntdata"/><Relationship Id="rId30" Type="http://schemas.openxmlformats.org/officeDocument/2006/relationships/font" Target="fonts/TitilliumWebSemiBold-italic.fntdata"/><Relationship Id="rId11" Type="http://schemas.openxmlformats.org/officeDocument/2006/relationships/slide" Target="slides/slide6.xml"/><Relationship Id="rId33" Type="http://schemas.openxmlformats.org/officeDocument/2006/relationships/font" Target="fonts/RobotoMonoLight-bold.fntdata"/><Relationship Id="rId10" Type="http://schemas.openxmlformats.org/officeDocument/2006/relationships/slide" Target="slides/slide5.xml"/><Relationship Id="rId32" Type="http://schemas.openxmlformats.org/officeDocument/2006/relationships/font" Target="fonts/RobotoMonoLight-regular.fntdata"/><Relationship Id="rId13" Type="http://schemas.openxmlformats.org/officeDocument/2006/relationships/slide" Target="slides/slide8.xml"/><Relationship Id="rId35" Type="http://schemas.openxmlformats.org/officeDocument/2006/relationships/font" Target="fonts/RobotoMonoLight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MonoLight-italic.fntdata"/><Relationship Id="rId15" Type="http://schemas.openxmlformats.org/officeDocument/2006/relationships/slide" Target="slides/slide10.xml"/><Relationship Id="rId37" Type="http://schemas.openxmlformats.org/officeDocument/2006/relationships/font" Target="fonts/TitilliumWeb-bold.fntdata"/><Relationship Id="rId14" Type="http://schemas.openxmlformats.org/officeDocument/2006/relationships/slide" Target="slides/slide9.xml"/><Relationship Id="rId36" Type="http://schemas.openxmlformats.org/officeDocument/2006/relationships/font" Target="fonts/TitilliumWeb-regular.fntdata"/><Relationship Id="rId17" Type="http://schemas.openxmlformats.org/officeDocument/2006/relationships/slide" Target="slides/slide12.xml"/><Relationship Id="rId39" Type="http://schemas.openxmlformats.org/officeDocument/2006/relationships/font" Target="fonts/TitilliumWeb-boldItalic.fntdata"/><Relationship Id="rId16" Type="http://schemas.openxmlformats.org/officeDocument/2006/relationships/slide" Target="slides/slide11.xml"/><Relationship Id="rId38" Type="http://schemas.openxmlformats.org/officeDocument/2006/relationships/font" Target="fonts/TitilliumWeb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1b5d350a_0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1b5d3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360c91425_1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360c9142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360c91425_0_1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360c9142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360c91425_0_1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360c9142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c8eb5114e_0_186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c8eb5114e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c8eb5114e_0_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c8eb5114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60c91425_1_1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60c91425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360c91425_1_6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360c91425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360c91425_1_2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360c91425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1b5d350a_0_12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1b5d350a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360c91425_1_4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360c91425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1b5d350a_0_46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1b5d350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360c91425_0_2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360c9142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c8eb5114e_0_19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c8eb5114e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dffdf66c7c_3_5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dffdf66c7c_3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1b5d350a_0_5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1b5d350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c8e131bee_0_76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c8e131be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a3750a350_0_13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a3750a35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c8e93eec2_0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c8e93ee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c8e131bee_0_9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c8e131bee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60c91425_1_5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360c91425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1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" name="Google Shape;39;p15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" name="Google Shape;51;p1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19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" name="Google Shape;58;p2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1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21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21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image" Target="../media/image2.png"/><Relationship Id="rId5" Type="http://schemas.openxmlformats.org/officeDocument/2006/relationships/hyperlink" Target="https://creativecommons.org/licenses/by-sa/4.0/deed.it" TargetMode="External"/><Relationship Id="rId6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jpg"/><Relationship Id="rId4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jpg"/><Relationship Id="rId10" Type="http://schemas.openxmlformats.org/officeDocument/2006/relationships/image" Target="../media/image13.jpg"/><Relationship Id="rId13" Type="http://schemas.openxmlformats.org/officeDocument/2006/relationships/image" Target="../media/image7.jpg"/><Relationship Id="rId1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9" Type="http://schemas.openxmlformats.org/officeDocument/2006/relationships/image" Target="../media/image14.png"/><Relationship Id="rId5" Type="http://schemas.openxmlformats.org/officeDocument/2006/relationships/image" Target="../media/image10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9" name="Google Shape;79;p25"/>
          <p:cNvSpPr txBox="1"/>
          <p:nvPr/>
        </p:nvSpPr>
        <p:spPr>
          <a:xfrm>
            <a:off x="1456950" y="1944775"/>
            <a:ext cx="63012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0" name="Google Shape;80;p25"/>
          <p:cNvSpPr txBox="1"/>
          <p:nvPr/>
        </p:nvSpPr>
        <p:spPr>
          <a:xfrm>
            <a:off x="2694300" y="3130025"/>
            <a:ext cx="3755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organizzare delle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sessioni di co-progettazione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1" name="Google Shape;81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" name="Google Shape;82;p25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Guida alla sessione di co-progettazione di un servizio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83" name="Google Shape;8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5"/>
          <p:cNvSpPr txBox="1"/>
          <p:nvPr/>
        </p:nvSpPr>
        <p:spPr>
          <a:xfrm>
            <a:off x="7829100" y="5307600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5" name="Google Shape;85;p25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713" y="556273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5"/>
          <p:cNvSpPr txBox="1"/>
          <p:nvPr/>
        </p:nvSpPr>
        <p:spPr>
          <a:xfrm>
            <a:off x="2293950" y="5307600"/>
            <a:ext cx="51495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https://designers.italia.it/kit/co-progettazione/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4"/>
          <p:cNvPicPr preferRelativeResize="0"/>
          <p:nvPr/>
        </p:nvPicPr>
        <p:blipFill rotWithShape="1">
          <a:blip r:embed="rId3">
            <a:alphaModFix/>
          </a:blip>
          <a:srcRect b="7684" l="14527" r="41910" t="14772"/>
          <a:stretch/>
        </p:blipFill>
        <p:spPr>
          <a:xfrm>
            <a:off x="4005942" y="0"/>
            <a:ext cx="5138055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19" name="Google Shape;219;p34"/>
          <p:cNvSpPr txBox="1"/>
          <p:nvPr/>
        </p:nvSpPr>
        <p:spPr>
          <a:xfrm>
            <a:off x="267300" y="308978"/>
            <a:ext cx="22107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2: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USER JOURNEY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0" name="Google Shape;220;p34"/>
          <p:cNvSpPr txBox="1"/>
          <p:nvPr/>
        </p:nvSpPr>
        <p:spPr>
          <a:xfrm>
            <a:off x="267300" y="1751325"/>
            <a:ext cx="34431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Quale è l’esperienza attuale di interazione con il servizio?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1" name="Google Shape;221;p34"/>
          <p:cNvSpPr/>
          <p:nvPr/>
        </p:nvSpPr>
        <p:spPr>
          <a:xfrm>
            <a:off x="369175" y="8332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4"/>
          <p:cNvSpPr txBox="1"/>
          <p:nvPr/>
        </p:nvSpPr>
        <p:spPr>
          <a:xfrm>
            <a:off x="572086" y="12860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23" name="Google Shape;223;p34"/>
          <p:cNvSpPr txBox="1"/>
          <p:nvPr/>
        </p:nvSpPr>
        <p:spPr>
          <a:xfrm>
            <a:off x="502941" y="10797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</a:t>
            </a: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4" name="Google Shape;224;p34"/>
          <p:cNvSpPr txBox="1"/>
          <p:nvPr/>
        </p:nvSpPr>
        <p:spPr>
          <a:xfrm>
            <a:off x="272725" y="3146925"/>
            <a:ext cx="27150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ogni utente tipo, identificate tutte le fasi dell’esperienza seguendo una sequenza logica di interazione tra utente e servizio. Per ogni fase, specificate le attività che l’utente svolge, </a:t>
            </a:r>
            <a:b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criticità che ostacolano il percorso </a:t>
            </a:r>
            <a:b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il conseguente livello di soddisfazione </a:t>
            </a:r>
            <a:b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 frustrazione nell’esperienza.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25" name="Google Shape;22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63" y="51424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C4C9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31" name="Google Shape;231;p35"/>
          <p:cNvPicPr preferRelativeResize="0"/>
          <p:nvPr/>
        </p:nvPicPr>
        <p:blipFill rotWithShape="1">
          <a:blip r:embed="rId3">
            <a:alphaModFix/>
          </a:blip>
          <a:srcRect b="40466" l="67804" r="4941" t="28898"/>
          <a:stretch/>
        </p:blipFill>
        <p:spPr>
          <a:xfrm>
            <a:off x="3498660" y="1950369"/>
            <a:ext cx="1866752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5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latin typeface="Titillium Web"/>
                <a:ea typeface="Titillium Web"/>
                <a:cs typeface="Titillium Web"/>
                <a:sym typeface="Titillium Web"/>
              </a:rPr>
              <a:t>PAUSA!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38" name="Google Shape;238;p36"/>
          <p:cNvSpPr txBox="1"/>
          <p:nvPr/>
        </p:nvSpPr>
        <p:spPr>
          <a:xfrm>
            <a:off x="267300" y="308978"/>
            <a:ext cx="254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03: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GENERAZIONE DI IDEE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9" name="Google Shape;239;p36"/>
          <p:cNvSpPr txBox="1"/>
          <p:nvPr/>
        </p:nvSpPr>
        <p:spPr>
          <a:xfrm>
            <a:off x="267300" y="1751325"/>
            <a:ext cx="3738600" cy="13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si potrebbe </a:t>
            </a:r>
            <a:b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migliorare o riprogettare </a:t>
            </a:r>
            <a:b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servizio?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0" name="Google Shape;240;p36"/>
          <p:cNvSpPr/>
          <p:nvPr/>
        </p:nvSpPr>
        <p:spPr>
          <a:xfrm>
            <a:off x="369175" y="8332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6"/>
          <p:cNvSpPr txBox="1"/>
          <p:nvPr/>
        </p:nvSpPr>
        <p:spPr>
          <a:xfrm>
            <a:off x="572086" y="12860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42" name="Google Shape;242;p36"/>
          <p:cNvSpPr txBox="1"/>
          <p:nvPr/>
        </p:nvSpPr>
        <p:spPr>
          <a:xfrm>
            <a:off x="502941" y="10797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</a:t>
            </a: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3" name="Google Shape;243;p36"/>
          <p:cNvSpPr txBox="1"/>
          <p:nvPr/>
        </p:nvSpPr>
        <p:spPr>
          <a:xfrm>
            <a:off x="272725" y="2987150"/>
            <a:ext cx="27549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Partendo dalle criticità esistenti, individuate delle possibili soluzioni. Condividete con il vostro gruppo tutto ciò che vi viene in mente, e costruite ciascuno sulle idee e le proposte dell’altro, fino ad arrivare all’identificazione di soluzioni solide, da condividere con il resto dei partecipanti.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44" name="Google Shape;244;p36"/>
          <p:cNvPicPr preferRelativeResize="0"/>
          <p:nvPr/>
        </p:nvPicPr>
        <p:blipFill rotWithShape="1">
          <a:blip r:embed="rId3">
            <a:alphaModFix/>
          </a:blip>
          <a:srcRect b="34339" l="33692" r="23090" t="1027"/>
          <a:stretch/>
        </p:blipFill>
        <p:spPr>
          <a:xfrm>
            <a:off x="4005950" y="0"/>
            <a:ext cx="5138047" cy="5714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63" y="51424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3">
            <a:alphaModFix/>
          </a:blip>
          <a:srcRect b="41912" l="41311" r="30026" t="27452"/>
          <a:stretch/>
        </p:blipFill>
        <p:spPr>
          <a:xfrm>
            <a:off x="3429200" y="1850721"/>
            <a:ext cx="1963173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CONDIVISIONE IDEE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8"/>
          <p:cNvPicPr preferRelativeResize="0"/>
          <p:nvPr/>
        </p:nvPicPr>
        <p:blipFill rotWithShape="1">
          <a:blip r:embed="rId3">
            <a:alphaModFix/>
          </a:blip>
          <a:srcRect b="4059" l="471" r="3300" t="15080"/>
          <a:stretch/>
        </p:blipFill>
        <p:spPr>
          <a:xfrm>
            <a:off x="0" y="0"/>
            <a:ext cx="9143999" cy="571499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8"/>
          <p:cNvSpPr/>
          <p:nvPr/>
        </p:nvSpPr>
        <p:spPr>
          <a:xfrm>
            <a:off x="75" y="0"/>
            <a:ext cx="9144000" cy="5715000"/>
          </a:xfrm>
          <a:prstGeom prst="rect">
            <a:avLst/>
          </a:prstGeom>
          <a:solidFill>
            <a:srgbClr val="0056CB">
              <a:alpha val="60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60" name="Google Shape;260;p38"/>
          <p:cNvSpPr txBox="1"/>
          <p:nvPr/>
        </p:nvSpPr>
        <p:spPr>
          <a:xfrm>
            <a:off x="2252850" y="2249917"/>
            <a:ext cx="46383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261" name="Google Shape;261;p38"/>
          <p:cNvCxnSpPr/>
          <p:nvPr/>
        </p:nvCxnSpPr>
        <p:spPr>
          <a:xfrm>
            <a:off x="3219450" y="323623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2" name="Google Shape;262;p38"/>
          <p:cNvSpPr txBox="1"/>
          <p:nvPr/>
        </p:nvSpPr>
        <p:spPr>
          <a:xfrm>
            <a:off x="3171925" y="332090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ESEMPIO N.02</a:t>
            </a:r>
            <a:endParaRPr sz="12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9"/>
          <p:cNvSpPr/>
          <p:nvPr/>
        </p:nvSpPr>
        <p:spPr>
          <a:xfrm>
            <a:off x="6140700" y="0"/>
            <a:ext cx="3003300" cy="571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69" name="Google Shape;269;p39"/>
          <p:cNvSpPr txBox="1"/>
          <p:nvPr/>
        </p:nvSpPr>
        <p:spPr>
          <a:xfrm>
            <a:off x="328348" y="1208381"/>
            <a:ext cx="10467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 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0" name="Google Shape;270;p39"/>
          <p:cNvSpPr txBox="1"/>
          <p:nvPr/>
        </p:nvSpPr>
        <p:spPr>
          <a:xfrm>
            <a:off x="1334173" y="1208381"/>
            <a:ext cx="51108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Introduzione alla giornata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</a:t>
            </a: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sercizio 01: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System map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</a:t>
            </a: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sercizio 02:</a:t>
            </a: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Card sorting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Pausa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</a:t>
            </a: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sercizio 03: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Generazione di idee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Condivisione delle idee e discussione finale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Chiusura lavori!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1" name="Google Shape;271;p39"/>
          <p:cNvSpPr txBox="1"/>
          <p:nvPr/>
        </p:nvSpPr>
        <p:spPr>
          <a:xfrm>
            <a:off x="267301" y="308978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AGENDA DELLA GIORNATA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6495947" y="1449694"/>
            <a:ext cx="2177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ci sono idee giuste e idee sbagliate; costruite sempre sull’idea dei vostri compagni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gruppo.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Siamo qui per pensare a quale può essere l’esperienza utente migliore; analizzeremo le soluzioni tecniche nel dettaglio in un secondo momento.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ponetevi troppi vincoli, oggi siamo liberi di esplorare.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3" name="Google Shape;273;p39"/>
          <p:cNvSpPr txBox="1"/>
          <p:nvPr/>
        </p:nvSpPr>
        <p:spPr>
          <a:xfrm>
            <a:off x="6503121" y="307639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RICORDA CHE…</a:t>
            </a:r>
            <a:endParaRPr b="1"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74" name="Google Shape;274;p39"/>
          <p:cNvCxnSpPr/>
          <p:nvPr/>
        </p:nvCxnSpPr>
        <p:spPr>
          <a:xfrm>
            <a:off x="442850" y="2723988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5" name="Google Shape;275;p39"/>
          <p:cNvCxnSpPr/>
          <p:nvPr/>
        </p:nvCxnSpPr>
        <p:spPr>
          <a:xfrm>
            <a:off x="442850" y="3091014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6" name="Google Shape;276;p39"/>
          <p:cNvCxnSpPr/>
          <p:nvPr/>
        </p:nvCxnSpPr>
        <p:spPr>
          <a:xfrm>
            <a:off x="442850" y="1913161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7" name="Google Shape;277;p39"/>
          <p:cNvCxnSpPr/>
          <p:nvPr/>
        </p:nvCxnSpPr>
        <p:spPr>
          <a:xfrm>
            <a:off x="442850" y="3882370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0"/>
          <p:cNvPicPr preferRelativeResize="0"/>
          <p:nvPr/>
        </p:nvPicPr>
        <p:blipFill rotWithShape="1">
          <a:blip r:embed="rId3">
            <a:alphaModFix/>
          </a:blip>
          <a:srcRect b="4058" l="7505" r="39223" t="1118"/>
          <a:stretch/>
        </p:blipFill>
        <p:spPr>
          <a:xfrm>
            <a:off x="4005992" y="0"/>
            <a:ext cx="5138007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84" name="Google Shape;284;p40"/>
          <p:cNvSpPr txBox="1"/>
          <p:nvPr/>
        </p:nvSpPr>
        <p:spPr>
          <a:xfrm>
            <a:off x="267300" y="308978"/>
            <a:ext cx="21471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01: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SYSTEM MAP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5" name="Google Shape;285;p40"/>
          <p:cNvSpPr txBox="1"/>
          <p:nvPr/>
        </p:nvSpPr>
        <p:spPr>
          <a:xfrm>
            <a:off x="267300" y="1751325"/>
            <a:ext cx="33756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gli attori coinvolti nel servizio e come si relazionano?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6" name="Google Shape;286;p40"/>
          <p:cNvSpPr/>
          <p:nvPr/>
        </p:nvSpPr>
        <p:spPr>
          <a:xfrm>
            <a:off x="369175" y="8332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0"/>
          <p:cNvSpPr txBox="1"/>
          <p:nvPr/>
        </p:nvSpPr>
        <p:spPr>
          <a:xfrm>
            <a:off x="572086" y="12860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88" name="Google Shape;288;p40"/>
          <p:cNvSpPr txBox="1"/>
          <p:nvPr/>
        </p:nvSpPr>
        <p:spPr>
          <a:xfrm>
            <a:off x="502941" y="10797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</a:t>
            </a: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9" name="Google Shape;289;p40"/>
          <p:cNvSpPr txBox="1"/>
          <p:nvPr/>
        </p:nvSpPr>
        <p:spPr>
          <a:xfrm>
            <a:off x="272725" y="3138025"/>
            <a:ext cx="28980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Individuate tutti i soggetti coinvolti nell’erogazione di un servizio. Per ciascuno di loro, mappate gli altri attori con cui si relaziona e indicate che tipo di scambio avviene tra di loro: di valori, informazioni, documenti o altro. Costruite man mano la rappresentazione di tutto ciò che avviene all’interno del sistema ed evidenziate eventuali mancanze o criticità.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90" name="Google Shape;290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63" y="51424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1"/>
          <p:cNvPicPr preferRelativeResize="0"/>
          <p:nvPr/>
        </p:nvPicPr>
        <p:blipFill rotWithShape="1">
          <a:blip r:embed="rId3">
            <a:alphaModFix/>
          </a:blip>
          <a:srcRect b="14861" l="18147" r="42374" t="14868"/>
          <a:stretch/>
        </p:blipFill>
        <p:spPr>
          <a:xfrm>
            <a:off x="4006002" y="0"/>
            <a:ext cx="5137999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97" name="Google Shape;297;p41"/>
          <p:cNvSpPr txBox="1"/>
          <p:nvPr/>
        </p:nvSpPr>
        <p:spPr>
          <a:xfrm>
            <a:off x="267300" y="308978"/>
            <a:ext cx="22107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02: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CARD SORTING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8" name="Google Shape;298;p41"/>
          <p:cNvSpPr txBox="1"/>
          <p:nvPr/>
        </p:nvSpPr>
        <p:spPr>
          <a:xfrm>
            <a:off x="267300" y="1751325"/>
            <a:ext cx="32985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opportunità emergono dall’analisi del sistema esistente?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9" name="Google Shape;299;p41"/>
          <p:cNvSpPr/>
          <p:nvPr/>
        </p:nvSpPr>
        <p:spPr>
          <a:xfrm>
            <a:off x="369175" y="8332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41"/>
          <p:cNvSpPr txBox="1"/>
          <p:nvPr/>
        </p:nvSpPr>
        <p:spPr>
          <a:xfrm>
            <a:off x="572086" y="12860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01" name="Google Shape;301;p41"/>
          <p:cNvSpPr txBox="1"/>
          <p:nvPr/>
        </p:nvSpPr>
        <p:spPr>
          <a:xfrm>
            <a:off x="502941" y="10797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</a:t>
            </a: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2" name="Google Shape;302;p41"/>
          <p:cNvSpPr txBox="1"/>
          <p:nvPr/>
        </p:nvSpPr>
        <p:spPr>
          <a:xfrm>
            <a:off x="272725" y="3138025"/>
            <a:ext cx="28980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Revisionate insieme le carte che vi vengono proposte, contenenti alcuni spunti progettuali da tenere in considerazione. Escludete le opportunità che non sono rilevanti per il contesto, o aggiungete le nuove che vi vengono in mente sulla base dell’analisi delle criticità del sistema.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03" name="Google Shape;30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63" y="51424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C4C9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09" name="Google Shape;309;p42"/>
          <p:cNvPicPr preferRelativeResize="0"/>
          <p:nvPr/>
        </p:nvPicPr>
        <p:blipFill rotWithShape="1">
          <a:blip r:embed="rId3">
            <a:alphaModFix/>
          </a:blip>
          <a:srcRect b="40466" l="67804" r="4941" t="28898"/>
          <a:stretch/>
        </p:blipFill>
        <p:spPr>
          <a:xfrm>
            <a:off x="3498660" y="1950369"/>
            <a:ext cx="1866752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2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latin typeface="Titillium Web"/>
                <a:ea typeface="Titillium Web"/>
                <a:cs typeface="Titillium Web"/>
                <a:sym typeface="Titillium Web"/>
              </a:rPr>
              <a:t>PAUSA!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3"/>
          <p:cNvPicPr preferRelativeResize="0"/>
          <p:nvPr/>
        </p:nvPicPr>
        <p:blipFill rotWithShape="1">
          <a:blip r:embed="rId3">
            <a:alphaModFix/>
          </a:blip>
          <a:srcRect b="34339" l="33692" r="23090" t="1027"/>
          <a:stretch/>
        </p:blipFill>
        <p:spPr>
          <a:xfrm>
            <a:off x="4005950" y="0"/>
            <a:ext cx="5138047" cy="5714997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17" name="Google Shape;317;p43"/>
          <p:cNvSpPr txBox="1"/>
          <p:nvPr/>
        </p:nvSpPr>
        <p:spPr>
          <a:xfrm>
            <a:off x="267300" y="308978"/>
            <a:ext cx="254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03: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GENERAZIONE DI IDEE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8" name="Google Shape;318;p43"/>
          <p:cNvSpPr txBox="1"/>
          <p:nvPr/>
        </p:nvSpPr>
        <p:spPr>
          <a:xfrm>
            <a:off x="267300" y="1751325"/>
            <a:ext cx="3738600" cy="13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si potrebbe </a:t>
            </a:r>
            <a:b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migliorare o riprogettare </a:t>
            </a:r>
            <a:b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servizio?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9" name="Google Shape;319;p43"/>
          <p:cNvSpPr/>
          <p:nvPr/>
        </p:nvSpPr>
        <p:spPr>
          <a:xfrm>
            <a:off x="369175" y="8332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43"/>
          <p:cNvSpPr txBox="1"/>
          <p:nvPr/>
        </p:nvSpPr>
        <p:spPr>
          <a:xfrm>
            <a:off x="572086" y="12860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21" name="Google Shape;321;p43"/>
          <p:cNvSpPr txBox="1"/>
          <p:nvPr/>
        </p:nvSpPr>
        <p:spPr>
          <a:xfrm>
            <a:off x="502941" y="10797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2" name="Google Shape;322;p43"/>
          <p:cNvSpPr txBox="1"/>
          <p:nvPr/>
        </p:nvSpPr>
        <p:spPr>
          <a:xfrm>
            <a:off x="272725" y="2987150"/>
            <a:ext cx="27549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Partendo dalle opportunità individuate, discutete come si possono tradurre in possibili soluzioni. </a:t>
            </a: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23" name="Google Shape;323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63" y="51424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93" name="Google Shape;93;p26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</a:t>
            </a: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94" name="Google Shape;94;p26"/>
          <p:cNvSpPr txBox="1"/>
          <p:nvPr/>
        </p:nvSpPr>
        <p:spPr>
          <a:xfrm>
            <a:off x="360825" y="1186725"/>
            <a:ext cx="66081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Coinvolgi stakeholder e utenti del servizio in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una sessione di co-progettazione: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5" name="Google Shape;95;p26"/>
          <p:cNvSpPr txBox="1"/>
          <p:nvPr/>
        </p:nvSpPr>
        <p:spPr>
          <a:xfrm>
            <a:off x="3865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quali obiettivi vuoi raggiungere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la sessione di workshop. Sulla base degli obiettivi identifica i partecipanti che vuoi invitare. Ricordati che è importante rappresentare tutti i punti di vista, dagli utenti agli stakeholder della PA.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6" name="Google Shape;96;p26"/>
          <p:cNvSpPr txBox="1"/>
          <p:nvPr/>
        </p:nvSpPr>
        <p:spPr>
          <a:xfrm>
            <a:off x="2502125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Stabilisci un giorno, orario e luogo per il workshop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, e distribuisci gli inviti ai partecipanti. Nell’invito chiarisci qual è l’obiettivo della sessione, e se devono prepararsi in qualche modo (es. leggendo un documento).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7" name="Google Shape;97;p26"/>
          <p:cNvSpPr txBox="1"/>
          <p:nvPr/>
        </p:nvSpPr>
        <p:spPr>
          <a:xfrm>
            <a:off x="46176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l’agenda per la sessione di workshop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,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identificando una serie di esercizi da svolgere insieme (puoi scegliere tra quelli proposti nel kit o inventarne di nuovi). Trovi in questo documento due esempi di possibili agende.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8" name="Google Shape;98;p26"/>
          <p:cNvSpPr txBox="1"/>
          <p:nvPr/>
        </p:nvSpPr>
        <p:spPr>
          <a:xfrm>
            <a:off x="6761950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Modifica questo documento di presentazione per poterlo utilizzare come supporto alla moderazione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mostrando ai partecipanti gli obiettivi di ciascuna attività al momento del lancio e accompagnando le varie tappe nel corso della giornata.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99" name="Google Shape;9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6113" y="35742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6"/>
          <p:cNvSpPr txBox="1"/>
          <p:nvPr/>
        </p:nvSpPr>
        <p:spPr>
          <a:xfrm>
            <a:off x="38125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1" name="Google Shape;101;p26"/>
          <p:cNvSpPr txBox="1"/>
          <p:nvPr/>
        </p:nvSpPr>
        <p:spPr>
          <a:xfrm>
            <a:off x="2502125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2" name="Google Shape;102;p26"/>
          <p:cNvSpPr txBox="1"/>
          <p:nvPr/>
        </p:nvSpPr>
        <p:spPr>
          <a:xfrm>
            <a:off x="462300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3" name="Google Shape;103;p26"/>
          <p:cNvSpPr txBox="1"/>
          <p:nvPr/>
        </p:nvSpPr>
        <p:spPr>
          <a:xfrm>
            <a:off x="676195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04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29" name="Google Shape;329;p44"/>
          <p:cNvPicPr preferRelativeResize="0"/>
          <p:nvPr/>
        </p:nvPicPr>
        <p:blipFill rotWithShape="1">
          <a:blip r:embed="rId3">
            <a:alphaModFix/>
          </a:blip>
          <a:srcRect b="41912" l="41311" r="30026" t="27452"/>
          <a:stretch/>
        </p:blipFill>
        <p:spPr>
          <a:xfrm>
            <a:off x="3429200" y="1850721"/>
            <a:ext cx="1963173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4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CONDIVISIONE IDEE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36" name="Google Shape;336;p45"/>
          <p:cNvSpPr/>
          <p:nvPr/>
        </p:nvSpPr>
        <p:spPr>
          <a:xfrm>
            <a:off x="364025" y="5203667"/>
            <a:ext cx="3451500" cy="414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45"/>
          <p:cNvSpPr txBox="1"/>
          <p:nvPr/>
        </p:nvSpPr>
        <p:spPr>
          <a:xfrm>
            <a:off x="3185550" y="2944879"/>
            <a:ext cx="27729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GRAZIE!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Risultati immagini per team digitale" id="338" name="Google Shape;33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2594" y="1961300"/>
            <a:ext cx="739300" cy="741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9" name="Google Shape;339;p45"/>
          <p:cNvCxnSpPr/>
          <p:nvPr/>
        </p:nvCxnSpPr>
        <p:spPr>
          <a:xfrm>
            <a:off x="4123641" y="2850010"/>
            <a:ext cx="8967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6"/>
          <p:cNvSpPr txBox="1"/>
          <p:nvPr/>
        </p:nvSpPr>
        <p:spPr>
          <a:xfrm>
            <a:off x="6372525" y="2350833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345" name="Google Shape;345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631236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9" name="Google Shape;109;p27"/>
          <p:cNvSpPr/>
          <p:nvPr/>
        </p:nvSpPr>
        <p:spPr>
          <a:xfrm rot="5400000">
            <a:off x="8006058" y="-3451"/>
            <a:ext cx="1148100" cy="1148100"/>
          </a:xfrm>
          <a:prstGeom prst="diagStripe">
            <a:avLst>
              <a:gd fmla="val 50000" name="adj"/>
            </a:avLst>
          </a:prstGeom>
          <a:solidFill>
            <a:srgbClr val="00C4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7"/>
          <p:cNvSpPr txBox="1"/>
          <p:nvPr/>
        </p:nvSpPr>
        <p:spPr>
          <a:xfrm rot="2700000">
            <a:off x="8161655" y="274974"/>
            <a:ext cx="1095450" cy="311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b="1" i="0" lang="it" sz="14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ESEMPIO</a:t>
            </a:r>
            <a:endParaRPr b="1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7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Come presentare l’agenda del workshop: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12" name="Google Shape;11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625" y="10652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3" name="Google Shape;11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625" y="246906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4" name="Google Shape;11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8625" y="38728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5" name="Google Shape;115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21400" y="10652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6" name="Google Shape;116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21400" y="246906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7" name="Google Shape;117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21400" y="38728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8" name="Google Shape;118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4175" y="10652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9" name="Google Shape;119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574175" y="246906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20" name="Google Shape;120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26950" y="10652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21" name="Google Shape;121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26950" y="246906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22" name="Google Shape;122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574175" y="38728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sp>
        <p:nvSpPr>
          <p:cNvPr id="123" name="Google Shape;123;p27"/>
          <p:cNvSpPr/>
          <p:nvPr/>
        </p:nvSpPr>
        <p:spPr>
          <a:xfrm>
            <a:off x="468600" y="188567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7"/>
          <p:cNvSpPr txBox="1"/>
          <p:nvPr/>
        </p:nvSpPr>
        <p:spPr>
          <a:xfrm>
            <a:off x="508075" y="1872025"/>
            <a:ext cx="734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cover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5" name="Google Shape;125;p27"/>
          <p:cNvSpPr/>
          <p:nvPr/>
        </p:nvSpPr>
        <p:spPr>
          <a:xfrm>
            <a:off x="2521375" y="188567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7"/>
          <p:cNvSpPr txBox="1"/>
          <p:nvPr/>
        </p:nvSpPr>
        <p:spPr>
          <a:xfrm>
            <a:off x="2560850" y="187202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4574163" y="188567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7"/>
          <p:cNvSpPr txBox="1"/>
          <p:nvPr/>
        </p:nvSpPr>
        <p:spPr>
          <a:xfrm>
            <a:off x="4613626" y="1872025"/>
            <a:ext cx="1929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workshop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9" name="Google Shape;129;p27"/>
          <p:cNvSpPr/>
          <p:nvPr/>
        </p:nvSpPr>
        <p:spPr>
          <a:xfrm>
            <a:off x="468575" y="329425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7"/>
          <p:cNvSpPr txBox="1"/>
          <p:nvPr/>
        </p:nvSpPr>
        <p:spPr>
          <a:xfrm>
            <a:off x="508050" y="328060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 della giornata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1" name="Google Shape;131;p27"/>
          <p:cNvSpPr/>
          <p:nvPr/>
        </p:nvSpPr>
        <p:spPr>
          <a:xfrm>
            <a:off x="2521375" y="329425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7"/>
          <p:cNvSpPr txBox="1"/>
          <p:nvPr/>
        </p:nvSpPr>
        <p:spPr>
          <a:xfrm>
            <a:off x="2560850" y="328060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01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4574163" y="329425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7"/>
          <p:cNvSpPr txBox="1"/>
          <p:nvPr/>
        </p:nvSpPr>
        <p:spPr>
          <a:xfrm>
            <a:off x="4613638" y="328060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02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6626963" y="329425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6666438" y="328060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momento di pausa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468575" y="468888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508050" y="467523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03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9" name="Google Shape;139;p27"/>
          <p:cNvSpPr/>
          <p:nvPr/>
        </p:nvSpPr>
        <p:spPr>
          <a:xfrm>
            <a:off x="2521375" y="468888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7"/>
          <p:cNvSpPr txBox="1"/>
          <p:nvPr/>
        </p:nvSpPr>
        <p:spPr>
          <a:xfrm>
            <a:off x="2560850" y="467523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condivisione risultati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8"/>
          <p:cNvPicPr preferRelativeResize="0"/>
          <p:nvPr/>
        </p:nvPicPr>
        <p:blipFill rotWithShape="1">
          <a:blip r:embed="rId3">
            <a:alphaModFix/>
          </a:blip>
          <a:srcRect b="3606" l="0" r="0" t="4388"/>
          <a:stretch/>
        </p:blipFill>
        <p:spPr>
          <a:xfrm>
            <a:off x="-14450" y="0"/>
            <a:ext cx="915845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8"/>
          <p:cNvSpPr/>
          <p:nvPr/>
        </p:nvSpPr>
        <p:spPr>
          <a:xfrm>
            <a:off x="-16175" y="0"/>
            <a:ext cx="9158400" cy="5763000"/>
          </a:xfrm>
          <a:prstGeom prst="rect">
            <a:avLst/>
          </a:prstGeom>
          <a:solidFill>
            <a:srgbClr val="00B8CD">
              <a:alpha val="741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48" name="Google Shape;148;p28"/>
          <p:cNvSpPr txBox="1"/>
          <p:nvPr/>
        </p:nvSpPr>
        <p:spPr>
          <a:xfrm>
            <a:off x="2252850" y="2078878"/>
            <a:ext cx="46383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Titolo del Workshop </a:t>
            </a:r>
            <a:endParaRPr sz="4600">
              <a:solidFill>
                <a:srgbClr val="434343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49" name="Google Shape;149;p28"/>
          <p:cNvCxnSpPr/>
          <p:nvPr/>
        </p:nvCxnSpPr>
        <p:spPr>
          <a:xfrm>
            <a:off x="3219450" y="365488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0" name="Google Shape;150;p28"/>
          <p:cNvSpPr txBox="1"/>
          <p:nvPr/>
        </p:nvSpPr>
        <p:spPr>
          <a:xfrm>
            <a:off x="3171925" y="1330902"/>
            <a:ext cx="27822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Luogo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- Data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1" name="Google Shape;151;p28"/>
          <p:cNvSpPr txBox="1"/>
          <p:nvPr/>
        </p:nvSpPr>
        <p:spPr>
          <a:xfrm>
            <a:off x="3171925" y="373955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NOME DEL MODERATORE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57" name="Google Shape;157;p29"/>
          <p:cNvSpPr txBox="1"/>
          <p:nvPr/>
        </p:nvSpPr>
        <p:spPr>
          <a:xfrm>
            <a:off x="411200" y="1166250"/>
            <a:ext cx="3000000" cy="2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267300" y="1329900"/>
            <a:ext cx="5144100" cy="17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Chiarisci il contesto della sessione descrivendo in un paio di frasi il problema o il servizio di cui si discuterà e lo stato attuale del processo di progettazione.</a:t>
            </a:r>
            <a:endParaRPr b="1" sz="30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60" name="Google Shape;16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6113" y="35742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66" name="Google Shape;166;p30"/>
          <p:cNvSpPr txBox="1"/>
          <p:nvPr/>
        </p:nvSpPr>
        <p:spPr>
          <a:xfrm>
            <a:off x="261175" y="2840857"/>
            <a:ext cx="22734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highlight>
                  <a:srgbClr val="FF9900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1 ]</a:t>
            </a:r>
            <a:endParaRPr sz="1100">
              <a:solidFill>
                <a:srgbClr val="434343"/>
              </a:solidFill>
              <a:highlight>
                <a:srgbClr val="FF9900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highlight>
                <a:srgbClr val="FF9900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67" name="Google Shape;167;p30"/>
          <p:cNvSpPr txBox="1"/>
          <p:nvPr/>
        </p:nvSpPr>
        <p:spPr>
          <a:xfrm>
            <a:off x="267300" y="1312976"/>
            <a:ext cx="447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obiettivi per questa sessione di workshop sono: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68" name="Google Shape;168;p30"/>
          <p:cNvCxnSpPr/>
          <p:nvPr/>
        </p:nvCxnSpPr>
        <p:spPr>
          <a:xfrm>
            <a:off x="337250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9" name="Google Shape;169;p30"/>
          <p:cNvCxnSpPr/>
          <p:nvPr/>
        </p:nvCxnSpPr>
        <p:spPr>
          <a:xfrm>
            <a:off x="2924225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" name="Google Shape;170;p30"/>
          <p:cNvSpPr txBox="1"/>
          <p:nvPr/>
        </p:nvSpPr>
        <p:spPr>
          <a:xfrm>
            <a:off x="2833150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2 ]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71" name="Google Shape;171;p30"/>
          <p:cNvCxnSpPr/>
          <p:nvPr/>
        </p:nvCxnSpPr>
        <p:spPr>
          <a:xfrm>
            <a:off x="5496200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2" name="Google Shape;172;p30"/>
          <p:cNvSpPr txBox="1"/>
          <p:nvPr/>
        </p:nvSpPr>
        <p:spPr>
          <a:xfrm>
            <a:off x="5405125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3 ]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3" name="Google Shape;173;p30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progetto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74" name="Google Shape;17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6113" y="35742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1"/>
          <p:cNvPicPr preferRelativeResize="0"/>
          <p:nvPr/>
        </p:nvPicPr>
        <p:blipFill rotWithShape="1">
          <a:blip r:embed="rId3">
            <a:alphaModFix/>
          </a:blip>
          <a:srcRect b="34339" l="0" r="23088" t="1027"/>
          <a:stretch/>
        </p:blipFill>
        <p:spPr>
          <a:xfrm>
            <a:off x="0" y="0"/>
            <a:ext cx="9143999" cy="571499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56CB">
              <a:alpha val="60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1"/>
          <p:cNvSpPr txBox="1"/>
          <p:nvPr/>
        </p:nvSpPr>
        <p:spPr>
          <a:xfrm>
            <a:off x="2252850" y="2249917"/>
            <a:ext cx="46383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82" name="Google Shape;182;p3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183" name="Google Shape;183;p31"/>
          <p:cNvCxnSpPr/>
          <p:nvPr/>
        </p:nvCxnSpPr>
        <p:spPr>
          <a:xfrm>
            <a:off x="3219450" y="323623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" name="Google Shape;184;p31"/>
          <p:cNvSpPr txBox="1"/>
          <p:nvPr/>
        </p:nvSpPr>
        <p:spPr>
          <a:xfrm>
            <a:off x="3171925" y="332090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ESEMPIO N.01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6140700" y="0"/>
            <a:ext cx="3003300" cy="571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91" name="Google Shape;191;p32"/>
          <p:cNvSpPr txBox="1"/>
          <p:nvPr/>
        </p:nvSpPr>
        <p:spPr>
          <a:xfrm>
            <a:off x="328348" y="1208381"/>
            <a:ext cx="10467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 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2" name="Google Shape;192;p32"/>
          <p:cNvSpPr txBox="1"/>
          <p:nvPr/>
        </p:nvSpPr>
        <p:spPr>
          <a:xfrm>
            <a:off x="1334173" y="1208381"/>
            <a:ext cx="51108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Introduzione alla giornata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</a:t>
            </a: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sercizio 01: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Personas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02:</a:t>
            </a: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User Journey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Pausa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03: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Generazione di idee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Condivisione delle idee e discussione finale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Chiusura lavori!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93" name="Google Shape;193;p32"/>
          <p:cNvCxnSpPr/>
          <p:nvPr/>
        </p:nvCxnSpPr>
        <p:spPr>
          <a:xfrm>
            <a:off x="442850" y="2723988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4" name="Google Shape;194;p32"/>
          <p:cNvSpPr txBox="1"/>
          <p:nvPr/>
        </p:nvSpPr>
        <p:spPr>
          <a:xfrm>
            <a:off x="267301" y="308978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AGENDA DELLA GIORNATA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95" name="Google Shape;195;p32"/>
          <p:cNvCxnSpPr/>
          <p:nvPr/>
        </p:nvCxnSpPr>
        <p:spPr>
          <a:xfrm>
            <a:off x="442850" y="3091014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6" name="Google Shape;196;p32"/>
          <p:cNvCxnSpPr/>
          <p:nvPr/>
        </p:nvCxnSpPr>
        <p:spPr>
          <a:xfrm>
            <a:off x="442850" y="1913161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7" name="Google Shape;197;p32"/>
          <p:cNvCxnSpPr/>
          <p:nvPr/>
        </p:nvCxnSpPr>
        <p:spPr>
          <a:xfrm>
            <a:off x="442850" y="3882370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8" name="Google Shape;198;p32"/>
          <p:cNvSpPr txBox="1"/>
          <p:nvPr/>
        </p:nvSpPr>
        <p:spPr>
          <a:xfrm>
            <a:off x="6495947" y="1297294"/>
            <a:ext cx="2177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ci sono idee giuste e idee sbagliate; costruite sempre sull’idea dei vostri compagni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gruppo.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Siamo qui per pensare a quale può essere l’esperienza utente migliore; analizzeremo le soluzioni tecniche nel dettaglio in un secondo momento.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ponetevi troppi vincoli, oggi siamo liberi di esplorare.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9" name="Google Shape;199;p32"/>
          <p:cNvSpPr txBox="1"/>
          <p:nvPr/>
        </p:nvSpPr>
        <p:spPr>
          <a:xfrm>
            <a:off x="6503121" y="307639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RICORDA CHE…</a:t>
            </a:r>
            <a:endParaRPr b="1"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3"/>
          <p:cNvPicPr preferRelativeResize="0"/>
          <p:nvPr/>
        </p:nvPicPr>
        <p:blipFill rotWithShape="1">
          <a:blip r:embed="rId3">
            <a:alphaModFix/>
          </a:blip>
          <a:srcRect b="0" l="10273" r="34995" t="2572"/>
          <a:stretch/>
        </p:blipFill>
        <p:spPr>
          <a:xfrm>
            <a:off x="4007450" y="0"/>
            <a:ext cx="5136547" cy="571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06" name="Google Shape;206;p33"/>
          <p:cNvSpPr txBox="1"/>
          <p:nvPr/>
        </p:nvSpPr>
        <p:spPr>
          <a:xfrm>
            <a:off x="267301" y="308978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01: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PERSONAS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7" name="Google Shape;207;p33"/>
          <p:cNvSpPr txBox="1"/>
          <p:nvPr/>
        </p:nvSpPr>
        <p:spPr>
          <a:xfrm>
            <a:off x="267300" y="1751325"/>
            <a:ext cx="3192600" cy="13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le diverse tipologie di utenti del servizio?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8" name="Google Shape;208;p33"/>
          <p:cNvSpPr/>
          <p:nvPr/>
        </p:nvSpPr>
        <p:spPr>
          <a:xfrm>
            <a:off x="369175" y="8332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3"/>
          <p:cNvSpPr txBox="1"/>
          <p:nvPr/>
        </p:nvSpPr>
        <p:spPr>
          <a:xfrm>
            <a:off x="572086" y="12860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502941" y="10797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1" name="Google Shape;211;p33"/>
          <p:cNvSpPr txBox="1"/>
          <p:nvPr/>
        </p:nvSpPr>
        <p:spPr>
          <a:xfrm>
            <a:off x="272725" y="3146925"/>
            <a:ext cx="27150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Raggruppate i profili di utenti che presentano simili caratteristiche. Per ogni raggruppamento create un personaggio esemplificativo che metta in evidenza i tratti attitudinali (necessità, aspettative, problemi, etc.)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12" name="Google Shape;21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63" y="51424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