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5715000" cx="9144000"/>
  <p:notesSz cx="6858000" cy="9144000"/>
  <p:embeddedFontLst>
    <p:embeddedFont>
      <p:font typeface="Titillium Web SemiBold"/>
      <p:regular r:id="rId9"/>
      <p:bold r:id="rId10"/>
      <p:italic r:id="rId11"/>
      <p:boldItalic r:id="rId12"/>
    </p:embeddedFont>
    <p:embeddedFont>
      <p:font typeface="Roboto Mono Light"/>
      <p:regular r:id="rId13"/>
      <p:bold r:id="rId14"/>
      <p:italic r:id="rId15"/>
      <p:boldItalic r:id="rId16"/>
    </p:embeddedFont>
    <p:embeddedFont>
      <p:font typeface="Titillium Web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tilliumWeb-boldItalic.fntdata"/><Relationship Id="rId11" Type="http://schemas.openxmlformats.org/officeDocument/2006/relationships/font" Target="fonts/TitilliumWebSemiBold-italic.fntdata"/><Relationship Id="rId10" Type="http://schemas.openxmlformats.org/officeDocument/2006/relationships/font" Target="fonts/TitilliumWebSemiBold-bold.fntdata"/><Relationship Id="rId13" Type="http://schemas.openxmlformats.org/officeDocument/2006/relationships/font" Target="fonts/RobotoMonoLight-regular.fntdata"/><Relationship Id="rId12" Type="http://schemas.openxmlformats.org/officeDocument/2006/relationships/font" Target="fonts/TitilliumWebSemiBold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TitilliumWebSemiBold-regular.fntdata"/><Relationship Id="rId15" Type="http://schemas.openxmlformats.org/officeDocument/2006/relationships/font" Target="fonts/RobotoMonoLight-italic.fntdata"/><Relationship Id="rId14" Type="http://schemas.openxmlformats.org/officeDocument/2006/relationships/font" Target="fonts/RobotoMonoLight-bold.fntdata"/><Relationship Id="rId17" Type="http://schemas.openxmlformats.org/officeDocument/2006/relationships/font" Target="fonts/TitilliumWeb-regular.fntdata"/><Relationship Id="rId16" Type="http://schemas.openxmlformats.org/officeDocument/2006/relationships/font" Target="fonts/RobotoMonoLight-boldItalic.fntdata"/><Relationship Id="rId5" Type="http://schemas.openxmlformats.org/officeDocument/2006/relationships/slide" Target="slides/slide1.xml"/><Relationship Id="rId19" Type="http://schemas.openxmlformats.org/officeDocument/2006/relationships/font" Target="fonts/TitilliumWeb-italic.fntdata"/><Relationship Id="rId6" Type="http://schemas.openxmlformats.org/officeDocument/2006/relationships/slide" Target="slides/slide2.xml"/><Relationship Id="rId18" Type="http://schemas.openxmlformats.org/officeDocument/2006/relationships/font" Target="fonts/TitilliumWeb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b8eece2fcb_3_175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b8eece2fcb_3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b8b34a0e2e_0_91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b8b34a0e2e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be8ab9ed5d_0_7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be8ab9ed5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e0f418b6bc_0_8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e0f418b6b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hyperlink" Target="https://creativecommons.org/licenses/by-sa/4.0/deed.it" TargetMode="External"/><Relationship Id="rId6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designers.italia.it/" TargetMode="External"/><Relationship Id="rId4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876850" y="1200400"/>
            <a:ext cx="3390300" cy="13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947325" y="3130025"/>
            <a:ext cx="524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Visualizza i Flussi di Interazione </a:t>
            </a:r>
            <a:b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 il servizio digitale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56" name="Google Shape;56;p13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7829100" y="5307600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908550" y="966125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La visualizzazione dei flussi di interazione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410013" y="384575"/>
            <a:ext cx="953100" cy="953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713" y="556273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2067949" y="5307600"/>
            <a:ext cx="53691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https://designers.italia.it/kit/prototipazione/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/>
        </p:nvSpPr>
        <p:spPr>
          <a:xfrm>
            <a:off x="386575" y="2919050"/>
            <a:ext cx="2102700" cy="17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Dopo aver costruito i Flussi di Interazione, trasforma le singole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azioni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 dell’utente in altrettanti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blocchi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. Usa una forma diversa per le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risposte del sistema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, specificando i contenuti di ciascuna.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Istruzioni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60825" y="1240000"/>
            <a:ext cx="57345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Visualizza i Flussi di Interazione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 il servizio digitale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2464150" y="2919050"/>
            <a:ext cx="2159100" cy="18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Disegna le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transizioni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 fra le varie azioni </a:t>
            </a:r>
            <a:r>
              <a:rPr lang="it" sz="1200">
                <a:solidFill>
                  <a:srgbClr val="434343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(specificando l’eventuale funzione del sistema coinvolta) 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usando le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frecce.</a:t>
            </a:r>
            <a:endParaRPr b="1" sz="1200">
              <a:solidFill>
                <a:srgbClr val="434343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Usa i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rombi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 per indicare i punti di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bivio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/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decisione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4617675" y="2919050"/>
            <a:ext cx="2102700" cy="17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Includi nel diagramma i possibili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percorsi alternativi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, individuando per ciascuno i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punti di entrata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 e di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arrivo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 (ovvero il raggiungimento dell’obiettivo) o di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sospensione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 dell’interazione.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6733225" y="2919050"/>
            <a:ext cx="2072700" cy="11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Ripeti 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lo stesso processo per </a:t>
            </a:r>
            <a:r>
              <a:rPr b="1"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ciascun Flusso di Interazione</a:t>
            </a:r>
            <a:r>
              <a:rPr lang="it" sz="1200">
                <a:solidFill>
                  <a:srgbClr val="434343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: noterai che molti Flussi si intersecano fra loro. </a:t>
            </a:r>
            <a:endParaRPr sz="1200">
              <a:solidFill>
                <a:srgbClr val="434343"/>
              </a:solidFill>
              <a:highlight>
                <a:srgbClr val="FFFF00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6440950" y="790025"/>
            <a:ext cx="2367600" cy="13695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162000" spcFirstLastPara="1" rIns="162000" wrap="square" tIns="900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SUGGERIMENTO</a:t>
            </a:r>
            <a:r>
              <a:rPr b="1"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: </a:t>
            </a:r>
            <a:r>
              <a:rPr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a ciascuno dei blocchi che rappresenta il </a:t>
            </a:r>
            <a:r>
              <a:rPr b="1"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risultato di un’azione</a:t>
            </a:r>
            <a:r>
              <a:rPr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corrisponde una </a:t>
            </a:r>
            <a:r>
              <a:rPr b="1"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“schermata” </a:t>
            </a:r>
            <a:r>
              <a:rPr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del servizio digitale, e quindi un </a:t>
            </a:r>
            <a:r>
              <a:rPr b="1"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wireframe </a:t>
            </a:r>
            <a:r>
              <a:rPr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da progettare.</a:t>
            </a:r>
            <a:endParaRPr sz="11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381250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2502125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4623000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77" name="Google Shape;7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/>
        </p:nvSpPr>
        <p:spPr>
          <a:xfrm>
            <a:off x="6743875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04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/>
          <p:nvPr/>
        </p:nvSpPr>
        <p:spPr>
          <a:xfrm>
            <a:off x="-6450" y="-25775"/>
            <a:ext cx="9144000" cy="1202400"/>
          </a:xfrm>
          <a:prstGeom prst="rect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5"/>
          <p:cNvSpPr txBox="1"/>
          <p:nvPr/>
        </p:nvSpPr>
        <p:spPr>
          <a:xfrm>
            <a:off x="213649" y="574725"/>
            <a:ext cx="65838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6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Strumenti per costruire il diagramma</a:t>
            </a:r>
            <a:endParaRPr b="1" sz="26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809850" y="2040175"/>
            <a:ext cx="21744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PUNTI DI INGRESSO/USCITA</a:t>
            </a: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0056CB"/>
              </a:solidFill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3684666" y="2040175"/>
            <a:ext cx="127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AZIONI </a:t>
            </a:r>
            <a:endParaRPr b="1">
              <a:solidFill>
                <a:srgbClr val="0056CB"/>
              </a:solidFill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6398471" y="2040175"/>
            <a:ext cx="169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DECISIONI</a:t>
            </a:r>
            <a:endParaRPr b="1">
              <a:solidFill>
                <a:srgbClr val="0056CB"/>
              </a:solidFill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6383548" y="3578901"/>
            <a:ext cx="127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TRANSIZIONI</a:t>
            </a: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0056CB"/>
              </a:solidFill>
            </a:endParaRPr>
          </a:p>
        </p:txBody>
      </p:sp>
      <p:sp>
        <p:nvSpPr>
          <p:cNvPr id="89" name="Google Shape;89;p15"/>
          <p:cNvSpPr/>
          <p:nvPr/>
        </p:nvSpPr>
        <p:spPr>
          <a:xfrm>
            <a:off x="1143757" y="2783995"/>
            <a:ext cx="711300" cy="679800"/>
          </a:xfrm>
          <a:prstGeom prst="ellipse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latin typeface="Titillium Web"/>
                <a:ea typeface="Titillium Web"/>
                <a:cs typeface="Titillium Web"/>
                <a:sym typeface="Titillium Web"/>
              </a:rPr>
              <a:t>Inizio</a:t>
            </a:r>
            <a:endParaRPr b="1" sz="9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3979429" y="2620016"/>
            <a:ext cx="1121400" cy="5844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 cap="flat" cmpd="sng" w="19050">
            <a:solidFill>
              <a:srgbClr val="EA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latin typeface="Titillium Web"/>
                <a:ea typeface="Titillium Web"/>
                <a:cs typeface="Titillium Web"/>
                <a:sym typeface="Titillium Web"/>
              </a:rPr>
              <a:t>azione</a:t>
            </a:r>
            <a:endParaRPr sz="12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1" name="Google Shape;91;p15"/>
          <p:cNvSpPr/>
          <p:nvPr/>
        </p:nvSpPr>
        <p:spPr>
          <a:xfrm>
            <a:off x="6643475" y="2608049"/>
            <a:ext cx="990459" cy="608356"/>
          </a:xfrm>
          <a:prstGeom prst="flowChartDecision">
            <a:avLst/>
          </a:prstGeom>
          <a:solidFill>
            <a:srgbClr val="FF9900"/>
          </a:solidFill>
          <a:ln cap="flat" cmpd="sng" w="19050">
            <a:solidFill>
              <a:srgbClr val="E691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latin typeface="Titillium Web"/>
                <a:ea typeface="Titillium Web"/>
                <a:cs typeface="Titillium Web"/>
                <a:sym typeface="Titillium Web"/>
              </a:rPr>
              <a:t>bivio</a:t>
            </a:r>
            <a:endParaRPr sz="12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92" name="Google Shape;92;p15"/>
          <p:cNvCxnSpPr/>
          <p:nvPr/>
        </p:nvCxnSpPr>
        <p:spPr>
          <a:xfrm flipH="1" rot="10800000">
            <a:off x="6774548" y="4504313"/>
            <a:ext cx="1060800" cy="12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3" name="Google Shape;93;p15"/>
          <p:cNvSpPr txBox="1"/>
          <p:nvPr/>
        </p:nvSpPr>
        <p:spPr>
          <a:xfrm>
            <a:off x="213650" y="1252525"/>
            <a:ext cx="54525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[usa questi elementi per costruire  il Flusso di Interazione che hai precedentemente creato</a:t>
            </a: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3684666" y="3578923"/>
            <a:ext cx="207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RISPOSTE </a:t>
            </a: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DEL SISTEMA</a:t>
            </a:r>
            <a:endParaRPr b="1">
              <a:solidFill>
                <a:srgbClr val="0056CB"/>
              </a:solidFill>
            </a:endParaRPr>
          </a:p>
        </p:txBody>
      </p:sp>
      <p:sp>
        <p:nvSpPr>
          <p:cNvPr id="95" name="Google Shape;95;p15"/>
          <p:cNvSpPr/>
          <p:nvPr/>
        </p:nvSpPr>
        <p:spPr>
          <a:xfrm>
            <a:off x="3948129" y="4074915"/>
            <a:ext cx="1121300" cy="870810"/>
          </a:xfrm>
          <a:prstGeom prst="flowChartInternalStorage">
            <a:avLst/>
          </a:prstGeom>
          <a:solidFill>
            <a:srgbClr val="F1C232"/>
          </a:solidFill>
          <a:ln cap="flat" cmpd="sng" w="19050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latin typeface="Titillium Web"/>
                <a:ea typeface="Titillium Web"/>
                <a:cs typeface="Titillium Web"/>
                <a:sym typeface="Titillium Web"/>
              </a:rPr>
              <a:t>contenuto</a:t>
            </a:r>
            <a:endParaRPr sz="12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6" name="Google Shape;96;p15"/>
          <p:cNvSpPr/>
          <p:nvPr/>
        </p:nvSpPr>
        <p:spPr>
          <a:xfrm>
            <a:off x="1143791" y="4065686"/>
            <a:ext cx="711300" cy="679800"/>
          </a:xfrm>
          <a:prstGeom prst="ellipse">
            <a:avLst/>
          </a:prstGeom>
          <a:noFill/>
          <a:ln cap="flat" cmpd="sng" w="2857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latin typeface="Titillium Web"/>
                <a:ea typeface="Titillium Web"/>
                <a:cs typeface="Titillium Web"/>
                <a:sym typeface="Titillium Web"/>
              </a:rPr>
              <a:t>Arrivo</a:t>
            </a:r>
            <a:endParaRPr b="1" sz="9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6844958" y="4220489"/>
            <a:ext cx="99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[funzione]</a:t>
            </a:r>
            <a:endParaRPr sz="12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8" name="Google Shape;98;p15"/>
          <p:cNvSpPr/>
          <p:nvPr/>
        </p:nvSpPr>
        <p:spPr>
          <a:xfrm>
            <a:off x="2011078" y="3399002"/>
            <a:ext cx="711300" cy="679800"/>
          </a:xfrm>
          <a:prstGeom prst="ellipse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latin typeface="Titillium Web"/>
                <a:ea typeface="Titillium Web"/>
                <a:cs typeface="Titillium Web"/>
                <a:sym typeface="Titillium Web"/>
              </a:rPr>
              <a:t>Pausa</a:t>
            </a:r>
            <a:endParaRPr b="1" sz="9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540955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6CC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/>
        </p:nvSpPr>
        <p:spPr>
          <a:xfrm>
            <a:off x="6372525" y="2350833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b="1"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105" name="Google Shape;10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631236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