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715000" cx="9144000"/>
  <p:notesSz cx="6858000" cy="9144000"/>
  <p:embeddedFontLst>
    <p:embeddedFont>
      <p:font typeface="Titillium Web SemiBold"/>
      <p:regular r:id="rId19"/>
      <p:bold r:id="rId20"/>
      <p:italic r:id="rId21"/>
      <p:boldItalic r:id="rId22"/>
    </p:embeddedFont>
    <p:embeddedFont>
      <p:font typeface="Titillium Web"/>
      <p:regular r:id="rId23"/>
      <p:bold r:id="rId24"/>
      <p:italic r:id="rId25"/>
      <p:boldItalic r:id="rId26"/>
    </p:embeddedFont>
    <p:embeddedFont>
      <p:font typeface="Titillium Web Light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AF08BA8-6399-4863-9401-DD17B10CC666}">
  <a:tblStyle styleId="{3AF08BA8-6399-4863-9401-DD17B10CC66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itilliumWebSemiBold-bold.fntdata"/><Relationship Id="rId22" Type="http://schemas.openxmlformats.org/officeDocument/2006/relationships/font" Target="fonts/TitilliumWebSemiBold-boldItalic.fntdata"/><Relationship Id="rId21" Type="http://schemas.openxmlformats.org/officeDocument/2006/relationships/font" Target="fonts/TitilliumWebSemiBold-italic.fntdata"/><Relationship Id="rId24" Type="http://schemas.openxmlformats.org/officeDocument/2006/relationships/font" Target="fonts/TitilliumWeb-bold.fntdata"/><Relationship Id="rId23" Type="http://schemas.openxmlformats.org/officeDocument/2006/relationships/font" Target="fonts/TitilliumWeb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TitilliumWeb-boldItalic.fntdata"/><Relationship Id="rId25" Type="http://schemas.openxmlformats.org/officeDocument/2006/relationships/font" Target="fonts/TitilliumWeb-italic.fntdata"/><Relationship Id="rId28" Type="http://schemas.openxmlformats.org/officeDocument/2006/relationships/font" Target="fonts/TitilliumWebLight-bold.fntdata"/><Relationship Id="rId27" Type="http://schemas.openxmlformats.org/officeDocument/2006/relationships/font" Target="fonts/TitilliumWebLight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TitilliumWebLight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0" Type="http://schemas.openxmlformats.org/officeDocument/2006/relationships/font" Target="fonts/TitilliumWebLight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TitilliumWebSemiBold-regular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51b5d350a_0_0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51b5d35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623b44869_0_80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623b44869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623b44869_0_120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623b44869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f9abfa0bcc_0_66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f9abfa0bcc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1b5d350a_0_46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51b5d350a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51b5d350a_0_50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51b5d350a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a3750a350_0_13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a3750a350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623b44869_0_4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623b44869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623b44869_0_23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623b44869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623b44869_0_37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623b44869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623b44869_0_54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623b44869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5" name="Google Shape;35;p14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1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5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b="0" i="0" sz="5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9" name="Google Shape;39;p15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1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/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3" name="Google Shape;43;p1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6" name="Google Shape;46;p17"/>
          <p:cNvSpPr txBox="1"/>
          <p:nvPr>
            <p:ph idx="1" type="body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17"/>
          <p:cNvSpPr txBox="1"/>
          <p:nvPr>
            <p:ph idx="2" type="body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1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1" name="Google Shape;51;p1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9"/>
          <p:cNvSpPr txBox="1"/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4" name="Google Shape;54;p19"/>
          <p:cNvSpPr txBox="1"/>
          <p:nvPr>
            <p:ph idx="1" type="body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0"/>
          <p:cNvSpPr txBox="1"/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8" name="Google Shape;58;p2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1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1"/>
          <p:cNvSpPr txBox="1"/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2" name="Google Shape;62;p21"/>
          <p:cNvSpPr txBox="1"/>
          <p:nvPr>
            <p:ph idx="1" type="subTitle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21"/>
          <p:cNvSpPr txBox="1"/>
          <p:nvPr>
            <p:ph idx="2" type="body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2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/>
          <p:nvPr>
            <p:ph idx="1" type="body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>
            <a:off x="311700" y="1229028"/>
            <a:ext cx="8520600" cy="2181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b="0" i="0" sz="1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2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lvl="1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lvl="2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lvl="3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lvl="4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lvl="5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lvl="6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lvl="7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lvl="8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1" name="Google Shape;31;p13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1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4.png"/><Relationship Id="rId5" Type="http://schemas.openxmlformats.org/officeDocument/2006/relationships/hyperlink" Target="https://creativecommons.org/licenses/by-sa/4.0/deed.it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designers.italia.it/" TargetMode="External"/><Relationship Id="rId4" Type="http://schemas.openxmlformats.org/officeDocument/2006/relationships/hyperlink" Target="https://creativecommons.org/licenses/by-sa/4.0/deed.it" TargetMode="External"/><Relationship Id="rId5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funzionepubblica.gov.it/glu" TargetMode="External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10.png"/><Relationship Id="rId5" Type="http://schemas.openxmlformats.org/officeDocument/2006/relationships/image" Target="../media/image8.png"/><Relationship Id="rId6" Type="http://schemas.openxmlformats.org/officeDocument/2006/relationships/image" Target="../media/image7.png"/><Relationship Id="rId7" Type="http://schemas.openxmlformats.org/officeDocument/2006/relationships/image" Target="../media/image9.png"/><Relationship Id="rId8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docs.google.com/spreadsheets/d/1aK-gDgyT1-yFKz3Xh-hfiZOrHObfQfO5xuPxXeDEAK4/edit#gid=0" TargetMode="External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docs.google.com/spreadsheets/d/1aK-gDgyT1-yFKz3Xh-hfiZOrHObfQfO5xuPxXeDEAK4/edit#gid=0)" TargetMode="External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docs.google.com/spreadsheets/d/1aK-gDgyT1-yFKz3Xh-hfiZOrHObfQfO5xuPxXeDEAK4/edit#gid=0)" TargetMode="External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docs.google.com/spreadsheets/d/1lGsmSWP-ohPsRGXOfSm8QMfyNc-MMGNM_MjexMgemDs/edit#gid=370446328" TargetMode="External"/><Relationship Id="rId4" Type="http://schemas.openxmlformats.org/officeDocument/2006/relationships/hyperlink" Target="https://docs.google.com/spreadsheets/d/1lGsmSWP-ohPsRGXOfSm8QMfyNc-MMGNM_MjexMgemDs/edit#gid=370446328" TargetMode="External"/><Relationship Id="rId9" Type="http://schemas.openxmlformats.org/officeDocument/2006/relationships/image" Target="../media/image1.png"/><Relationship Id="rId5" Type="http://schemas.openxmlformats.org/officeDocument/2006/relationships/hyperlink" Target="https://docs.google.com/spreadsheets/d/1uWYlBs_BKelfNUjPI6MttbmKYY4RIdaFmcImrg6GP-s/edit#gid=0" TargetMode="External"/><Relationship Id="rId6" Type="http://schemas.openxmlformats.org/officeDocument/2006/relationships/hyperlink" Target="https://docs.google.com/spreadsheets/d/1uWYlBs_BKelfNUjPI6MttbmKYY4RIdaFmcImrg6GP-s/edit#gid=0" TargetMode="External"/><Relationship Id="rId7" Type="http://schemas.openxmlformats.org/officeDocument/2006/relationships/hyperlink" Target="https://docs.google.com/spreadsheets/d/1GIX-F6VMakrg9BD_CNb7vNdOlpqcMl7WNFQN8Z9cuz4/edit#gid=0" TargetMode="External"/><Relationship Id="rId8" Type="http://schemas.openxmlformats.org/officeDocument/2006/relationships/hyperlink" Target="https://docs.google.com/spreadsheets/d/1GIX-F6VMakrg9BD_CNb7vNdOlpqcMl7WNFQN8Z9cuz4/edit#gid=0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79" name="Google Shape;79;p25"/>
          <p:cNvSpPr txBox="1"/>
          <p:nvPr/>
        </p:nvSpPr>
        <p:spPr>
          <a:xfrm>
            <a:off x="2113350" y="2173375"/>
            <a:ext cx="49173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Test di Usabilità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0" name="Google Shape;80;p25"/>
          <p:cNvSpPr txBox="1"/>
          <p:nvPr/>
        </p:nvSpPr>
        <p:spPr>
          <a:xfrm>
            <a:off x="1694550" y="2895800"/>
            <a:ext cx="5754900" cy="92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costruire il report dei risultati</a:t>
            </a:r>
            <a:b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dei test di usabilità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81" name="Google Shape;81;p25"/>
          <p:cNvCxnSpPr/>
          <p:nvPr/>
        </p:nvCxnSpPr>
        <p:spPr>
          <a:xfrm>
            <a:off x="3914550" y="2788575"/>
            <a:ext cx="1314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82" name="Google Shape;82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307600"/>
            <a:ext cx="1931375" cy="40727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25"/>
          <p:cNvSpPr txBox="1"/>
          <p:nvPr/>
        </p:nvSpPr>
        <p:spPr>
          <a:xfrm>
            <a:off x="7829100" y="5307538"/>
            <a:ext cx="13149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Licenza </a:t>
            </a:r>
            <a:r>
              <a:rPr lang="it" sz="700" u="sng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BY-SA 4.0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4" name="Google Shape;84;p25"/>
          <p:cNvSpPr txBox="1"/>
          <p:nvPr/>
        </p:nvSpPr>
        <p:spPr>
          <a:xfrm>
            <a:off x="2163300" y="5307550"/>
            <a:ext cx="52491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https://designers.italia.it/kit/test-usabilita/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16" name="Google Shape;216;p34"/>
          <p:cNvSpPr txBox="1"/>
          <p:nvPr/>
        </p:nvSpPr>
        <p:spPr>
          <a:xfrm>
            <a:off x="2846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Elenco dei task con relativo criterio di successo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17" name="Google Shape;217;p34"/>
          <p:cNvSpPr txBox="1"/>
          <p:nvPr/>
        </p:nvSpPr>
        <p:spPr>
          <a:xfrm>
            <a:off x="3083925" y="4685300"/>
            <a:ext cx="44094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* </a:t>
            </a:r>
            <a:r>
              <a:rPr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</a:t>
            </a:r>
            <a:r>
              <a:rPr b="1"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“criterio di successo 1”</a:t>
            </a:r>
            <a:r>
              <a:rPr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si intende ogni pagina che soddisfi il task o ogni frammento di informazione che deve essere letto o capito in quella pagina; </a:t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** Per </a:t>
            </a:r>
            <a:r>
              <a:rPr b="1"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“criterio di successo 2”</a:t>
            </a:r>
            <a:r>
              <a:rPr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ogni azione eseguita all'interno di quella pagina che sia necessaria e sufficiente per considerare il task riuscito. </a:t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8" name="Google Shape;218;p34"/>
          <p:cNvSpPr txBox="1"/>
          <p:nvPr/>
        </p:nvSpPr>
        <p:spPr>
          <a:xfrm>
            <a:off x="360825" y="1699400"/>
            <a:ext cx="1813500" cy="7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9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Descrivi qui il criterio di successo….</a:t>
            </a:r>
            <a:endParaRPr sz="9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19" name="Google Shape;219;p34"/>
          <p:cNvSpPr txBox="1"/>
          <p:nvPr/>
        </p:nvSpPr>
        <p:spPr>
          <a:xfrm>
            <a:off x="320500" y="1425500"/>
            <a:ext cx="18942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CRITERIO DI SUCCESSO 1*</a:t>
            </a:r>
            <a:endParaRPr b="1" sz="1000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20" name="Google Shape;220;p34"/>
          <p:cNvSpPr txBox="1"/>
          <p:nvPr/>
        </p:nvSpPr>
        <p:spPr>
          <a:xfrm>
            <a:off x="320500" y="899625"/>
            <a:ext cx="11283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TASK 1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21" name="Google Shape;221;p34"/>
          <p:cNvSpPr txBox="1"/>
          <p:nvPr/>
        </p:nvSpPr>
        <p:spPr>
          <a:xfrm>
            <a:off x="360825" y="3354150"/>
            <a:ext cx="1813500" cy="7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9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Descrivi qui il criterio di successo….</a:t>
            </a:r>
            <a:endParaRPr sz="9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2" name="Google Shape;222;p34"/>
          <p:cNvSpPr txBox="1"/>
          <p:nvPr/>
        </p:nvSpPr>
        <p:spPr>
          <a:xfrm>
            <a:off x="320500" y="3080250"/>
            <a:ext cx="18942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CRITERIO DI SUCCESSO 2**</a:t>
            </a:r>
            <a:endParaRPr b="1" sz="1000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cxnSp>
        <p:nvCxnSpPr>
          <p:cNvPr id="223" name="Google Shape;223;p34"/>
          <p:cNvCxnSpPr/>
          <p:nvPr/>
        </p:nvCxnSpPr>
        <p:spPr>
          <a:xfrm>
            <a:off x="413450" y="1411460"/>
            <a:ext cx="1793400" cy="0"/>
          </a:xfrm>
          <a:prstGeom prst="straightConnector1">
            <a:avLst/>
          </a:prstGeom>
          <a:noFill/>
          <a:ln cap="flat" cmpd="sng" w="9525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4" name="Google Shape;224;p34"/>
          <p:cNvSpPr txBox="1"/>
          <p:nvPr/>
        </p:nvSpPr>
        <p:spPr>
          <a:xfrm>
            <a:off x="3044475" y="1699400"/>
            <a:ext cx="1813500" cy="7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9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Descrivi qui il criterio di successo….</a:t>
            </a:r>
            <a:endParaRPr sz="9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5" name="Google Shape;225;p34"/>
          <p:cNvSpPr txBox="1"/>
          <p:nvPr/>
        </p:nvSpPr>
        <p:spPr>
          <a:xfrm>
            <a:off x="3004150" y="1425500"/>
            <a:ext cx="19647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CRITERIO DI SUCCESSO 1*</a:t>
            </a:r>
            <a:endParaRPr b="1" sz="1000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26" name="Google Shape;226;p34"/>
          <p:cNvSpPr txBox="1"/>
          <p:nvPr/>
        </p:nvSpPr>
        <p:spPr>
          <a:xfrm>
            <a:off x="3004150" y="899625"/>
            <a:ext cx="11283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TASK 2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27" name="Google Shape;227;p34"/>
          <p:cNvSpPr txBox="1"/>
          <p:nvPr/>
        </p:nvSpPr>
        <p:spPr>
          <a:xfrm>
            <a:off x="3044475" y="3354150"/>
            <a:ext cx="1813500" cy="7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9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Descrivi qui il criterio di successo….</a:t>
            </a:r>
            <a:endParaRPr sz="9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8" name="Google Shape;228;p34"/>
          <p:cNvSpPr txBox="1"/>
          <p:nvPr/>
        </p:nvSpPr>
        <p:spPr>
          <a:xfrm>
            <a:off x="3004150" y="3080250"/>
            <a:ext cx="22485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CRITERIO DI SUCCESSO 2**</a:t>
            </a:r>
            <a:endParaRPr b="1" sz="1000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29" name="Google Shape;229;p34"/>
          <p:cNvSpPr txBox="1"/>
          <p:nvPr/>
        </p:nvSpPr>
        <p:spPr>
          <a:xfrm>
            <a:off x="5728125" y="1699400"/>
            <a:ext cx="1813500" cy="7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9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Descrivi qui il criterio di successo….</a:t>
            </a:r>
            <a:endParaRPr sz="9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30" name="Google Shape;230;p34"/>
          <p:cNvSpPr txBox="1"/>
          <p:nvPr/>
        </p:nvSpPr>
        <p:spPr>
          <a:xfrm>
            <a:off x="5687800" y="1425500"/>
            <a:ext cx="20802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CRITERIO DI SUCCESSO 1*</a:t>
            </a:r>
            <a:endParaRPr b="1" sz="1000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31" name="Google Shape;231;p34"/>
          <p:cNvSpPr txBox="1"/>
          <p:nvPr/>
        </p:nvSpPr>
        <p:spPr>
          <a:xfrm>
            <a:off x="5687800" y="899625"/>
            <a:ext cx="11283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TASK 3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32" name="Google Shape;232;p34"/>
          <p:cNvSpPr txBox="1"/>
          <p:nvPr/>
        </p:nvSpPr>
        <p:spPr>
          <a:xfrm>
            <a:off x="5728125" y="3354150"/>
            <a:ext cx="1813500" cy="7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9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Descrivi qui il criterio di successo….</a:t>
            </a:r>
            <a:endParaRPr sz="9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33" name="Google Shape;233;p34"/>
          <p:cNvSpPr txBox="1"/>
          <p:nvPr/>
        </p:nvSpPr>
        <p:spPr>
          <a:xfrm>
            <a:off x="5687800" y="3080250"/>
            <a:ext cx="20802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CRITERIO DI SUCCESSO 2**</a:t>
            </a:r>
            <a:endParaRPr b="1" sz="1000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cxnSp>
        <p:nvCxnSpPr>
          <p:cNvPr id="234" name="Google Shape;234;p34"/>
          <p:cNvCxnSpPr/>
          <p:nvPr/>
        </p:nvCxnSpPr>
        <p:spPr>
          <a:xfrm>
            <a:off x="3091618" y="1411460"/>
            <a:ext cx="1793400" cy="0"/>
          </a:xfrm>
          <a:prstGeom prst="straightConnector1">
            <a:avLst/>
          </a:prstGeom>
          <a:noFill/>
          <a:ln cap="flat" cmpd="sng" w="9525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5" name="Google Shape;235;p34"/>
          <p:cNvCxnSpPr/>
          <p:nvPr/>
        </p:nvCxnSpPr>
        <p:spPr>
          <a:xfrm>
            <a:off x="5776058" y="1411460"/>
            <a:ext cx="1793400" cy="0"/>
          </a:xfrm>
          <a:prstGeom prst="straightConnector1">
            <a:avLst/>
          </a:prstGeom>
          <a:noFill/>
          <a:ln cap="flat" cmpd="sng" w="9525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6" name="Google Shape;236;p34"/>
          <p:cNvCxnSpPr/>
          <p:nvPr/>
        </p:nvCxnSpPr>
        <p:spPr>
          <a:xfrm>
            <a:off x="413450" y="3057510"/>
            <a:ext cx="1793400" cy="0"/>
          </a:xfrm>
          <a:prstGeom prst="straightConnector1">
            <a:avLst/>
          </a:prstGeom>
          <a:noFill/>
          <a:ln cap="flat" cmpd="sng" w="9525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7" name="Google Shape;237;p34"/>
          <p:cNvCxnSpPr/>
          <p:nvPr/>
        </p:nvCxnSpPr>
        <p:spPr>
          <a:xfrm>
            <a:off x="3091618" y="3057510"/>
            <a:ext cx="1793400" cy="0"/>
          </a:xfrm>
          <a:prstGeom prst="straightConnector1">
            <a:avLst/>
          </a:prstGeom>
          <a:noFill/>
          <a:ln cap="flat" cmpd="sng" w="9525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8" name="Google Shape;238;p34"/>
          <p:cNvCxnSpPr/>
          <p:nvPr/>
        </p:nvCxnSpPr>
        <p:spPr>
          <a:xfrm>
            <a:off x="5776058" y="3057510"/>
            <a:ext cx="1793400" cy="0"/>
          </a:xfrm>
          <a:prstGeom prst="straightConnector1">
            <a:avLst/>
          </a:prstGeom>
          <a:noFill/>
          <a:ln cap="flat" cmpd="sng" w="9525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39" name="Google Shape;23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45" name="Google Shape;245;p35"/>
          <p:cNvSpPr txBox="1"/>
          <p:nvPr/>
        </p:nvSpPr>
        <p:spPr>
          <a:xfrm>
            <a:off x="2846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Problemi e criticità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graphicFrame>
        <p:nvGraphicFramePr>
          <p:cNvPr id="246" name="Google Shape;246;p35"/>
          <p:cNvGraphicFramePr/>
          <p:nvPr/>
        </p:nvGraphicFramePr>
        <p:xfrm>
          <a:off x="420975" y="888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{3AF08BA8-6399-4863-9401-DD17B10CC666}</a:tableStyleId>
              </a:tblPr>
              <a:tblGrid>
                <a:gridCol w="2665200"/>
                <a:gridCol w="2665200"/>
                <a:gridCol w="2665200"/>
              </a:tblGrid>
              <a:tr h="47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1100">
                          <a:solidFill>
                            <a:srgbClr val="FFFFFF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Problemi* incontrati dal partecipante</a:t>
                      </a:r>
                      <a:endParaRPr b="1" sz="1100">
                        <a:solidFill>
                          <a:srgbClr val="FFFFFF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900">
                          <a:solidFill>
                            <a:srgbClr val="FFFFFF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(in ordine decrescente di gravità)</a:t>
                      </a:r>
                      <a:endParaRPr sz="900">
                        <a:solidFill>
                          <a:srgbClr val="FFFFFF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56C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56CB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56C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56C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it" sz="1100">
                          <a:solidFill>
                            <a:srgbClr val="FFFFFF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Criticità</a:t>
                      </a:r>
                      <a:r>
                        <a:rPr b="1" lang="it" sz="1100">
                          <a:solidFill>
                            <a:srgbClr val="FFFFFF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** individuate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56CB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56C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56C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" sz="1100">
                          <a:solidFill>
                            <a:srgbClr val="FFFFFF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Eventuale principio euristico relativo </a:t>
                      </a:r>
                      <a:br>
                        <a:rPr lang="it" sz="1100">
                          <a:solidFill>
                            <a:srgbClr val="FFFFFF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</a:br>
                      <a:r>
                        <a:rPr lang="it" sz="1100">
                          <a:solidFill>
                            <a:srgbClr val="FFFFFF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alla criticità descritta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9999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" sz="900">
                          <a:solidFill>
                            <a:srgbClr val="5A677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Descrivi qui il problema rilevato...</a:t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0056CB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" sz="900">
                          <a:solidFill>
                            <a:srgbClr val="5A677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Descrivi qui la criticità...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900">
                        <a:solidFill>
                          <a:srgbClr val="5A677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56CB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" sz="900">
                          <a:solidFill>
                            <a:srgbClr val="D9D9D9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(Opzionale) d</a:t>
                      </a:r>
                      <a:r>
                        <a:rPr lang="it" sz="900">
                          <a:solidFill>
                            <a:srgbClr val="D9D9D9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escrivi il principio collegato...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900">
                        <a:solidFill>
                          <a:srgbClr val="D9D9D9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" sz="900">
                          <a:solidFill>
                            <a:srgbClr val="5A677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Descrivi qui il problema rilevato...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900">
                        <a:solidFill>
                          <a:srgbClr val="5A677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" sz="900">
                          <a:solidFill>
                            <a:srgbClr val="5A677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Descrivi qui la criticità...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900">
                        <a:solidFill>
                          <a:srgbClr val="5A677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900">
                        <a:solidFill>
                          <a:srgbClr val="5A677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" sz="900">
                          <a:solidFill>
                            <a:srgbClr val="D9D9D9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(Opzionale) descrivi il principio collegato...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900">
                        <a:solidFill>
                          <a:srgbClr val="D9D9D9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B8C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FFFFF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" sz="900">
                          <a:solidFill>
                            <a:srgbClr val="5A677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Descrivi qui il problema rilevato...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900">
                        <a:solidFill>
                          <a:srgbClr val="5A677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" sz="900">
                          <a:solidFill>
                            <a:srgbClr val="5A677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Descrivi qui la criticità...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900">
                        <a:solidFill>
                          <a:srgbClr val="5A677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" sz="900">
                          <a:solidFill>
                            <a:srgbClr val="D9D9D9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(Opzionale) descrivi il principio collegato...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900">
                        <a:solidFill>
                          <a:srgbClr val="D9D9D9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47" name="Google Shape;247;p35"/>
          <p:cNvSpPr txBox="1"/>
          <p:nvPr/>
        </p:nvSpPr>
        <p:spPr>
          <a:xfrm>
            <a:off x="3078483" y="4401900"/>
            <a:ext cx="53304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* </a:t>
            </a:r>
            <a:r>
              <a:rPr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“</a:t>
            </a:r>
            <a:r>
              <a:rPr b="1"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problema</a:t>
            </a:r>
            <a:r>
              <a:rPr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” </a:t>
            </a:r>
            <a:r>
              <a:rPr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si intende una qualunque difficoltà manifestata dal partecipante durante il test, considerata con diversi gradi di gravità e trascritti/registrati dal conduttore. </a:t>
            </a:r>
            <a:r>
              <a:rPr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es.: il partecipante esita a lungo nel cliccare su un punto della pagina e dice che non sa dove andare, oppure commenta negativamente.</a:t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** </a:t>
            </a:r>
            <a:r>
              <a:rPr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“</a:t>
            </a:r>
            <a:r>
              <a:rPr b="1"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criticità</a:t>
            </a:r>
            <a:r>
              <a:rPr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” s’intende un qualunque punto o funzionalità dell’interfaccia collegato al verificarsi di un problema del partecipante e riferibile alla violazione di un qualunque principio euristico di usabilità o, prima ancora, di buon senso. Ad es. un menu, l’etichetta di un link o un contenuto testuale che si possa ipotizzare provochino </a:t>
            </a:r>
            <a:r>
              <a:rPr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un'esperienza</a:t>
            </a:r>
            <a:r>
              <a:rPr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negativa nell’utente. </a:t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48" name="Google Shape;24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6CC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6"/>
          <p:cNvSpPr txBox="1"/>
          <p:nvPr/>
        </p:nvSpPr>
        <p:spPr>
          <a:xfrm>
            <a:off x="6372525" y="2350833"/>
            <a:ext cx="2489100" cy="9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Quest'opera, realizzata per il progetto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Designers Italia</a:t>
            </a: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, è distribuita con Licenza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Attribuzione - Condividi allo stesso modo 4.0 Internazionale</a:t>
            </a: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. Copyright (c) 2021 Presidenza del Consiglio dei Ministri - Dipartimento per la trasformazione digitale. </a:t>
            </a:r>
            <a:r>
              <a:rPr b="1"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rispettare i termini della licenza lascia questo testo/questa slide nella tua versione.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254" name="Google Shape;254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2631236"/>
            <a:ext cx="1931375" cy="40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90" name="Google Shape;90;p26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Istruzion</a:t>
            </a: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91" name="Google Shape;91;p26"/>
          <p:cNvSpPr txBox="1"/>
          <p:nvPr/>
        </p:nvSpPr>
        <p:spPr>
          <a:xfrm>
            <a:off x="360825" y="1186725"/>
            <a:ext cx="7128300" cy="6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Prepara</a:t>
            </a: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un documento che riassume i risultati </a:t>
            </a:r>
            <a:b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dei test, mettendo in evidenza aspetti funzionanti e/o critici dell’esperienza d’uso:</a:t>
            </a:r>
            <a:endParaRPr b="1" sz="24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2" name="Google Shape;92;p26"/>
          <p:cNvSpPr txBox="1"/>
          <p:nvPr/>
        </p:nvSpPr>
        <p:spPr>
          <a:xfrm>
            <a:off x="381250" y="2597575"/>
            <a:ext cx="509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01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3" name="Google Shape;93;p26"/>
          <p:cNvSpPr txBox="1"/>
          <p:nvPr/>
        </p:nvSpPr>
        <p:spPr>
          <a:xfrm>
            <a:off x="386575" y="2919050"/>
            <a:ext cx="210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Sintetizza i principali dati raccolti in numeri </a:t>
            </a:r>
            <a:r>
              <a:rPr lang="it" sz="11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dare un’immagine immediata dell’ampiezza del test e un’anticipazione dei suoi risultati: quanti partecipanti, quanti task da verificare, quanti task superati con successo sul totale dei task.</a:t>
            </a:r>
            <a:endParaRPr b="1"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4" name="Google Shape;94;p26"/>
          <p:cNvSpPr txBox="1"/>
          <p:nvPr/>
        </p:nvSpPr>
        <p:spPr>
          <a:xfrm>
            <a:off x="2512834" y="2919050"/>
            <a:ext cx="19641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Riassumi  le misurazioni effettuate </a:t>
            </a:r>
            <a:r>
              <a:rPr lang="it" sz="11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mettendo in evidenza i risultati relativi al tasso di successo medio in relazione al tipo di questionari effettuati (NPS, SUS, UMUX).</a:t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5" name="Google Shape;95;p26"/>
          <p:cNvSpPr txBox="1"/>
          <p:nvPr/>
        </p:nvSpPr>
        <p:spPr>
          <a:xfrm>
            <a:off x="4617675" y="2919050"/>
            <a:ext cx="210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Descrivi in modo dettagliato quali erano i task e i relativi criteri di successo</a:t>
            </a:r>
            <a:r>
              <a:rPr lang="it" sz="11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 in modo da facilitare l’interpretazione dei risultati percentuali delle misurazioni effettuate.</a:t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6" name="Google Shape;96;p26"/>
          <p:cNvSpPr txBox="1"/>
          <p:nvPr/>
        </p:nvSpPr>
        <p:spPr>
          <a:xfrm>
            <a:off x="4638600" y="2597575"/>
            <a:ext cx="509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03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7" name="Google Shape;97;p26"/>
          <p:cNvSpPr txBox="1"/>
          <p:nvPr/>
        </p:nvSpPr>
        <p:spPr>
          <a:xfrm>
            <a:off x="2509925" y="2597575"/>
            <a:ext cx="509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02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8" name="Google Shape;98;p26"/>
          <p:cNvSpPr txBox="1"/>
          <p:nvPr/>
        </p:nvSpPr>
        <p:spPr>
          <a:xfrm>
            <a:off x="6761950" y="2919050"/>
            <a:ext cx="20466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Raccogli l’elenco dei problemi e delle criticità individuate </a:t>
            </a:r>
            <a:r>
              <a:rPr lang="it" sz="11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durante il completamento dei diversi task, in modo da offrire una panoramica completa dell’esperienza d’uso e facilitare l’attività di riprogettazione di alcune componenti o logiche di interazione con il servizio.</a:t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9" name="Google Shape;99;p26"/>
          <p:cNvSpPr txBox="1"/>
          <p:nvPr/>
        </p:nvSpPr>
        <p:spPr>
          <a:xfrm>
            <a:off x="6767275" y="2597575"/>
            <a:ext cx="509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04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0" name="Google Shape;100;p26"/>
          <p:cNvSpPr txBox="1"/>
          <p:nvPr/>
        </p:nvSpPr>
        <p:spPr>
          <a:xfrm>
            <a:off x="4546150" y="5285981"/>
            <a:ext cx="5329200" cy="35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76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1155CC"/>
                </a:solidFill>
                <a:latin typeface="Titillium Web"/>
                <a:ea typeface="Titillium Web"/>
                <a:cs typeface="Titillium Web"/>
                <a:sym typeface="Titillium Web"/>
              </a:rPr>
              <a:t>rif.: allegato 9 del Protocollo eGLU:</a:t>
            </a:r>
            <a:r>
              <a:rPr b="1" lang="it" sz="1000">
                <a:solidFill>
                  <a:srgbClr val="1155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b="1" lang="it" sz="1000" u="sng">
                <a:solidFill>
                  <a:srgbClr val="1155CC"/>
                </a:solidFill>
                <a:latin typeface="Titillium Web"/>
                <a:ea typeface="Titillium Web"/>
                <a:cs typeface="Titillium Web"/>
                <a:sym typeface="Titillium Web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http://www.funzionepubblica.gov.it/glu</a:t>
            </a:r>
            <a:endParaRPr b="1" sz="1000">
              <a:solidFill>
                <a:srgbClr val="1155CC"/>
              </a:solidFill>
              <a:highlight>
                <a:srgbClr val="00FFFF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1425" y="2448219"/>
            <a:ext cx="1767300" cy="110458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08" name="Google Shape;108;p27"/>
          <p:cNvSpPr/>
          <p:nvPr/>
        </p:nvSpPr>
        <p:spPr>
          <a:xfrm rot="5400000">
            <a:off x="8006058" y="-3451"/>
            <a:ext cx="1148100" cy="1148100"/>
          </a:xfrm>
          <a:prstGeom prst="diagStripe">
            <a:avLst>
              <a:gd fmla="val 50000" name="adj"/>
            </a:avLst>
          </a:prstGeom>
          <a:solidFill>
            <a:srgbClr val="00C4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7"/>
          <p:cNvSpPr txBox="1"/>
          <p:nvPr/>
        </p:nvSpPr>
        <p:spPr>
          <a:xfrm rot="2700000">
            <a:off x="8161655" y="274974"/>
            <a:ext cx="1095450" cy="31141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1400"/>
              <a:buFont typeface="Arial"/>
              <a:buNone/>
            </a:pPr>
            <a:r>
              <a:rPr b="1" i="0" lang="it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ESEMPIO</a:t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7"/>
          <p:cNvSpPr txBox="1"/>
          <p:nvPr/>
        </p:nvSpPr>
        <p:spPr>
          <a:xfrm>
            <a:off x="360825" y="354450"/>
            <a:ext cx="58029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Esempio di struttura del report di presentazione dei risultati: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11" name="Google Shape;111;p27"/>
          <p:cNvPicPr preferRelativeResize="0"/>
          <p:nvPr/>
        </p:nvPicPr>
        <p:blipFill rotWithShape="1">
          <a:blip r:embed="rId4">
            <a:alphaModFix/>
          </a:blip>
          <a:srcRect b="0" l="109" r="109" t="0"/>
          <a:stretch/>
        </p:blipFill>
        <p:spPr>
          <a:xfrm>
            <a:off x="468625" y="1065237"/>
            <a:ext cx="1767249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2" name="Google Shape;112;p27"/>
          <p:cNvPicPr preferRelativeResize="0"/>
          <p:nvPr/>
        </p:nvPicPr>
        <p:blipFill rotWithShape="1">
          <a:blip r:embed="rId5">
            <a:alphaModFix/>
          </a:blip>
          <a:srcRect b="19" l="0" r="0" t="19"/>
          <a:stretch/>
        </p:blipFill>
        <p:spPr>
          <a:xfrm>
            <a:off x="2521400" y="1065237"/>
            <a:ext cx="1767248" cy="11045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3" name="Google Shape;113;p27"/>
          <p:cNvPicPr preferRelativeResize="0"/>
          <p:nvPr/>
        </p:nvPicPr>
        <p:blipFill rotWithShape="1">
          <a:blip r:embed="rId6">
            <a:alphaModFix/>
          </a:blip>
          <a:srcRect b="0" l="66" r="4930" t="0"/>
          <a:stretch/>
        </p:blipFill>
        <p:spPr>
          <a:xfrm>
            <a:off x="4574175" y="1065237"/>
            <a:ext cx="1767249" cy="110454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4" name="Google Shape;114;p27"/>
          <p:cNvPicPr preferRelativeResize="0"/>
          <p:nvPr/>
        </p:nvPicPr>
        <p:blipFill rotWithShape="1">
          <a:blip r:embed="rId7">
            <a:alphaModFix/>
          </a:blip>
          <a:srcRect b="0" l="79" r="79" t="0"/>
          <a:stretch/>
        </p:blipFill>
        <p:spPr>
          <a:xfrm>
            <a:off x="468600" y="2457462"/>
            <a:ext cx="1767252" cy="11045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sp>
        <p:nvSpPr>
          <p:cNvPr id="115" name="Google Shape;115;p27"/>
          <p:cNvSpPr/>
          <p:nvPr/>
        </p:nvSpPr>
        <p:spPr>
          <a:xfrm>
            <a:off x="468600" y="1885675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7"/>
          <p:cNvSpPr txBox="1"/>
          <p:nvPr/>
        </p:nvSpPr>
        <p:spPr>
          <a:xfrm>
            <a:off x="508075" y="1872025"/>
            <a:ext cx="7344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Cover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17" name="Google Shape;117;p27"/>
          <p:cNvSpPr/>
          <p:nvPr/>
        </p:nvSpPr>
        <p:spPr>
          <a:xfrm>
            <a:off x="2521375" y="1885675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7"/>
          <p:cNvSpPr txBox="1"/>
          <p:nvPr/>
        </p:nvSpPr>
        <p:spPr>
          <a:xfrm>
            <a:off x="2560850" y="1872025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Dati raccolti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19" name="Google Shape;119;p27"/>
          <p:cNvSpPr/>
          <p:nvPr/>
        </p:nvSpPr>
        <p:spPr>
          <a:xfrm>
            <a:off x="4574163" y="1885675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27"/>
          <p:cNvSpPr txBox="1"/>
          <p:nvPr/>
        </p:nvSpPr>
        <p:spPr>
          <a:xfrm>
            <a:off x="4613626" y="1872025"/>
            <a:ext cx="1929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Sintesi delle misurazioni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21" name="Google Shape;121;p27"/>
          <p:cNvSpPr/>
          <p:nvPr/>
        </p:nvSpPr>
        <p:spPr>
          <a:xfrm>
            <a:off x="2521375" y="3273456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7"/>
          <p:cNvSpPr txBox="1"/>
          <p:nvPr/>
        </p:nvSpPr>
        <p:spPr>
          <a:xfrm>
            <a:off x="2560850" y="3259806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Problemi e criticità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23" name="Google Shape;123;p27"/>
          <p:cNvSpPr/>
          <p:nvPr/>
        </p:nvSpPr>
        <p:spPr>
          <a:xfrm>
            <a:off x="468563" y="3277900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7"/>
          <p:cNvSpPr txBox="1"/>
          <p:nvPr/>
        </p:nvSpPr>
        <p:spPr>
          <a:xfrm>
            <a:off x="508026" y="3264250"/>
            <a:ext cx="1929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Task e criteri di successo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25" name="Google Shape;125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08269" y="50832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8"/>
          <p:cNvPicPr preferRelativeResize="0"/>
          <p:nvPr/>
        </p:nvPicPr>
        <p:blipFill rotWithShape="1">
          <a:blip r:embed="rId3">
            <a:alphaModFix/>
          </a:blip>
          <a:srcRect b="3606" l="0" r="0" t="4388"/>
          <a:stretch/>
        </p:blipFill>
        <p:spPr>
          <a:xfrm>
            <a:off x="-14450" y="0"/>
            <a:ext cx="915845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8"/>
          <p:cNvSpPr/>
          <p:nvPr/>
        </p:nvSpPr>
        <p:spPr>
          <a:xfrm>
            <a:off x="-16175" y="0"/>
            <a:ext cx="9158400" cy="5763000"/>
          </a:xfrm>
          <a:prstGeom prst="rect">
            <a:avLst/>
          </a:prstGeom>
          <a:solidFill>
            <a:srgbClr val="00B8CD">
              <a:alpha val="741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33" name="Google Shape;133;p28"/>
          <p:cNvSpPr txBox="1"/>
          <p:nvPr/>
        </p:nvSpPr>
        <p:spPr>
          <a:xfrm>
            <a:off x="3171925" y="1483302"/>
            <a:ext cx="2782200" cy="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Data</a:t>
            </a:r>
            <a:endParaRPr sz="1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34" name="Google Shape;134;p28"/>
          <p:cNvSpPr txBox="1"/>
          <p:nvPr/>
        </p:nvSpPr>
        <p:spPr>
          <a:xfrm>
            <a:off x="2252850" y="2078878"/>
            <a:ext cx="4638300" cy="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46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Sito web</a:t>
            </a:r>
            <a:endParaRPr sz="46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46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esplorato</a:t>
            </a:r>
            <a:endParaRPr sz="46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cxnSp>
        <p:nvCxnSpPr>
          <p:cNvPr id="135" name="Google Shape;135;p28"/>
          <p:cNvCxnSpPr/>
          <p:nvPr/>
        </p:nvCxnSpPr>
        <p:spPr>
          <a:xfrm>
            <a:off x="3219450" y="3654889"/>
            <a:ext cx="2705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6" name="Google Shape;136;p28"/>
          <p:cNvSpPr txBox="1"/>
          <p:nvPr/>
        </p:nvSpPr>
        <p:spPr>
          <a:xfrm>
            <a:off x="3171925" y="3739556"/>
            <a:ext cx="27822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NOME DEL MODERATORE</a:t>
            </a:r>
            <a:endParaRPr sz="1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37" name="Google Shape;137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9600" y="5083200"/>
            <a:ext cx="1447201" cy="30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6CB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43" name="Google Shape;143;p29"/>
          <p:cNvSpPr txBox="1"/>
          <p:nvPr/>
        </p:nvSpPr>
        <p:spPr>
          <a:xfrm>
            <a:off x="244300" y="3379875"/>
            <a:ext cx="11283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Partecipanti</a:t>
            </a:r>
            <a:endParaRPr sz="11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44" name="Google Shape;144;p29"/>
          <p:cNvSpPr txBox="1"/>
          <p:nvPr/>
        </p:nvSpPr>
        <p:spPr>
          <a:xfrm>
            <a:off x="267300" y="1312976"/>
            <a:ext cx="44784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I numeri chiave delle</a:t>
            </a:r>
            <a:endParaRPr b="1" sz="24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sessioni di test:</a:t>
            </a:r>
            <a:endParaRPr b="1" sz="24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45" name="Google Shape;145;p29"/>
          <p:cNvCxnSpPr/>
          <p:nvPr/>
        </p:nvCxnSpPr>
        <p:spPr>
          <a:xfrm>
            <a:off x="337250" y="3392660"/>
            <a:ext cx="677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6" name="Google Shape;146;p29"/>
          <p:cNvCxnSpPr/>
          <p:nvPr/>
        </p:nvCxnSpPr>
        <p:spPr>
          <a:xfrm>
            <a:off x="2924225" y="3392660"/>
            <a:ext cx="677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7" name="Google Shape;147;p29"/>
          <p:cNvSpPr txBox="1"/>
          <p:nvPr/>
        </p:nvSpPr>
        <p:spPr>
          <a:xfrm>
            <a:off x="2833150" y="3379882"/>
            <a:ext cx="2121600" cy="13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Task per partecipante</a:t>
            </a:r>
            <a:endParaRPr sz="11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cxnSp>
        <p:nvCxnSpPr>
          <p:cNvPr id="148" name="Google Shape;148;p29"/>
          <p:cNvCxnSpPr/>
          <p:nvPr/>
        </p:nvCxnSpPr>
        <p:spPr>
          <a:xfrm>
            <a:off x="5496200" y="3392660"/>
            <a:ext cx="677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9" name="Google Shape;149;p29"/>
          <p:cNvSpPr txBox="1"/>
          <p:nvPr/>
        </p:nvSpPr>
        <p:spPr>
          <a:xfrm>
            <a:off x="5405125" y="3379882"/>
            <a:ext cx="2121600" cy="13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Task superati con successo</a:t>
            </a:r>
            <a:endParaRPr sz="11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sul totale dei task</a:t>
            </a:r>
            <a:endParaRPr sz="11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50" name="Google Shape;150;p29"/>
          <p:cNvSpPr txBox="1"/>
          <p:nvPr/>
        </p:nvSpPr>
        <p:spPr>
          <a:xfrm>
            <a:off x="2846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Dati raccolti</a:t>
            </a:r>
            <a:endParaRPr sz="12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51" name="Google Shape;151;p29"/>
          <p:cNvSpPr txBox="1"/>
          <p:nvPr/>
        </p:nvSpPr>
        <p:spPr>
          <a:xfrm>
            <a:off x="238675" y="2708175"/>
            <a:ext cx="1128300" cy="5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3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52" name="Google Shape;152;p29"/>
          <p:cNvSpPr txBox="1"/>
          <p:nvPr/>
        </p:nvSpPr>
        <p:spPr>
          <a:xfrm>
            <a:off x="2806100" y="2708175"/>
            <a:ext cx="1128300" cy="5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53" name="Google Shape;153;p29"/>
          <p:cNvSpPr txBox="1"/>
          <p:nvPr/>
        </p:nvSpPr>
        <p:spPr>
          <a:xfrm>
            <a:off x="5399500" y="2708175"/>
            <a:ext cx="1128300" cy="5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54" name="Google Shape;15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9600" y="5083200"/>
            <a:ext cx="1447201" cy="30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60" name="Google Shape;160;p30"/>
          <p:cNvSpPr txBox="1"/>
          <p:nvPr/>
        </p:nvSpPr>
        <p:spPr>
          <a:xfrm>
            <a:off x="267300" y="1312975"/>
            <a:ext cx="43395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Il tasso di successo medio </a:t>
            </a:r>
            <a:r>
              <a:rPr b="1" lang="it" sz="24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</a:t>
            </a:r>
            <a:r>
              <a:rPr b="1" lang="it" sz="24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partecipante</a:t>
            </a: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di tutti i task è del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61" name="Google Shape;161;p30"/>
          <p:cNvSpPr txBox="1"/>
          <p:nvPr/>
        </p:nvSpPr>
        <p:spPr>
          <a:xfrm>
            <a:off x="2846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Sintesi delle misurazioni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62" name="Google Shape;162;p30"/>
          <p:cNvSpPr txBox="1"/>
          <p:nvPr/>
        </p:nvSpPr>
        <p:spPr>
          <a:xfrm>
            <a:off x="284625" y="4021650"/>
            <a:ext cx="5865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[</a:t>
            </a:r>
            <a:r>
              <a:rPr lang="it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3"/>
              </a:rPr>
              <a:t>All. 8</a:t>
            </a:r>
            <a:r>
              <a:rPr lang="it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 (b)] </a:t>
            </a:r>
            <a:endParaRPr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63" name="Google Shape;163;p30"/>
          <p:cNvSpPr txBox="1"/>
          <p:nvPr/>
        </p:nvSpPr>
        <p:spPr>
          <a:xfrm>
            <a:off x="267300" y="947350"/>
            <a:ext cx="2196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01</a:t>
            </a:r>
            <a:endParaRPr sz="1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64" name="Google Shape;164;p30"/>
          <p:cNvSpPr txBox="1"/>
          <p:nvPr/>
        </p:nvSpPr>
        <p:spPr>
          <a:xfrm>
            <a:off x="267300" y="2589850"/>
            <a:ext cx="43395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48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r>
              <a:rPr b="1" lang="it" sz="48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%</a:t>
            </a:r>
            <a:endParaRPr b="1" sz="4800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65" name="Google Shape;165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71" name="Google Shape;171;p31"/>
          <p:cNvSpPr txBox="1"/>
          <p:nvPr/>
        </p:nvSpPr>
        <p:spPr>
          <a:xfrm>
            <a:off x="267300" y="1312975"/>
            <a:ext cx="43395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Il tasso di successo medio </a:t>
            </a:r>
            <a:r>
              <a:rPr b="1" lang="it" sz="24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task</a:t>
            </a: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di tutti i partecipanti è: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72" name="Google Shape;172;p31"/>
          <p:cNvSpPr txBox="1"/>
          <p:nvPr/>
        </p:nvSpPr>
        <p:spPr>
          <a:xfrm>
            <a:off x="2846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Sintesi delle misurazioni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73" name="Google Shape;173;p31"/>
          <p:cNvSpPr txBox="1"/>
          <p:nvPr/>
        </p:nvSpPr>
        <p:spPr>
          <a:xfrm>
            <a:off x="267300" y="947350"/>
            <a:ext cx="2196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02</a:t>
            </a:r>
            <a:endParaRPr sz="1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74" name="Google Shape;174;p31"/>
          <p:cNvSpPr txBox="1"/>
          <p:nvPr/>
        </p:nvSpPr>
        <p:spPr>
          <a:xfrm>
            <a:off x="284625" y="4021650"/>
            <a:ext cx="5865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[</a:t>
            </a:r>
            <a:r>
              <a:rPr lang="it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3"/>
              </a:rPr>
              <a:t>All. 8</a:t>
            </a:r>
            <a:r>
              <a:rPr lang="it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 (c)] </a:t>
            </a:r>
            <a:endParaRPr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75" name="Google Shape;175;p31"/>
          <p:cNvSpPr txBox="1"/>
          <p:nvPr/>
        </p:nvSpPr>
        <p:spPr>
          <a:xfrm>
            <a:off x="267300" y="2824075"/>
            <a:ext cx="15036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48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00%</a:t>
            </a:r>
            <a:endParaRPr b="1" sz="4800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76" name="Google Shape;176;p31"/>
          <p:cNvSpPr txBox="1"/>
          <p:nvPr/>
        </p:nvSpPr>
        <p:spPr>
          <a:xfrm>
            <a:off x="275402" y="2621625"/>
            <a:ext cx="11283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TASK 1</a:t>
            </a:r>
            <a:endParaRPr b="1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77" name="Google Shape;177;p31"/>
          <p:cNvSpPr txBox="1"/>
          <p:nvPr/>
        </p:nvSpPr>
        <p:spPr>
          <a:xfrm>
            <a:off x="2209500" y="2824075"/>
            <a:ext cx="15645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48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00%</a:t>
            </a:r>
            <a:endParaRPr b="1" sz="4800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78" name="Google Shape;178;p31"/>
          <p:cNvSpPr txBox="1"/>
          <p:nvPr/>
        </p:nvSpPr>
        <p:spPr>
          <a:xfrm>
            <a:off x="2217602" y="2621625"/>
            <a:ext cx="11283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TASK 2</a:t>
            </a:r>
            <a:endParaRPr b="1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79" name="Google Shape;179;p31"/>
          <p:cNvSpPr txBox="1"/>
          <p:nvPr/>
        </p:nvSpPr>
        <p:spPr>
          <a:xfrm>
            <a:off x="4380750" y="2824075"/>
            <a:ext cx="16746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48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00%</a:t>
            </a:r>
            <a:endParaRPr b="1" sz="4800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0" name="Google Shape;180;p31"/>
          <p:cNvSpPr txBox="1"/>
          <p:nvPr/>
        </p:nvSpPr>
        <p:spPr>
          <a:xfrm>
            <a:off x="4388852" y="2621625"/>
            <a:ext cx="11283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TASK 3</a:t>
            </a:r>
            <a:endParaRPr b="1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81" name="Google Shape;181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87" name="Google Shape;187;p32"/>
          <p:cNvSpPr txBox="1"/>
          <p:nvPr/>
        </p:nvSpPr>
        <p:spPr>
          <a:xfrm>
            <a:off x="267300" y="1312975"/>
            <a:ext cx="46884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Il tasso di successo medio</a:t>
            </a: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b="1" lang="it" sz="24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tutti i task di tutti i partecipanti </a:t>
            </a: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è: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8" name="Google Shape;188;p32"/>
          <p:cNvSpPr txBox="1"/>
          <p:nvPr/>
        </p:nvSpPr>
        <p:spPr>
          <a:xfrm>
            <a:off x="2846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Sintesi delle misurazioni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89" name="Google Shape;189;p32"/>
          <p:cNvSpPr txBox="1"/>
          <p:nvPr/>
        </p:nvSpPr>
        <p:spPr>
          <a:xfrm>
            <a:off x="267300" y="2589850"/>
            <a:ext cx="43395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48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r>
              <a:rPr b="1" lang="it" sz="48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%</a:t>
            </a:r>
            <a:endParaRPr b="1" sz="4800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0" name="Google Shape;190;p32"/>
          <p:cNvSpPr txBox="1"/>
          <p:nvPr/>
        </p:nvSpPr>
        <p:spPr>
          <a:xfrm>
            <a:off x="267300" y="947350"/>
            <a:ext cx="2196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03</a:t>
            </a:r>
            <a:endParaRPr sz="1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1" name="Google Shape;191;p32"/>
          <p:cNvSpPr txBox="1"/>
          <p:nvPr/>
        </p:nvSpPr>
        <p:spPr>
          <a:xfrm>
            <a:off x="284625" y="4021650"/>
            <a:ext cx="5865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[</a:t>
            </a:r>
            <a:r>
              <a:rPr lang="it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3"/>
              </a:rPr>
              <a:t>All. 8</a:t>
            </a:r>
            <a:r>
              <a:rPr lang="it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 (d)] </a:t>
            </a:r>
            <a:endParaRPr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92" name="Google Shape;192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98" name="Google Shape;198;p33"/>
          <p:cNvSpPr txBox="1"/>
          <p:nvPr/>
        </p:nvSpPr>
        <p:spPr>
          <a:xfrm>
            <a:off x="267300" y="1312975"/>
            <a:ext cx="46884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 valori risultanti dall’analisi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dei questionari sono: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9" name="Google Shape;199;p33"/>
          <p:cNvSpPr txBox="1"/>
          <p:nvPr/>
        </p:nvSpPr>
        <p:spPr>
          <a:xfrm>
            <a:off x="2846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Sintesi delle misurazioni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00" name="Google Shape;200;p33"/>
          <p:cNvSpPr txBox="1"/>
          <p:nvPr/>
        </p:nvSpPr>
        <p:spPr>
          <a:xfrm>
            <a:off x="267300" y="947350"/>
            <a:ext cx="2196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04</a:t>
            </a:r>
            <a:endParaRPr sz="1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1" name="Google Shape;201;p33"/>
          <p:cNvSpPr txBox="1"/>
          <p:nvPr/>
        </p:nvSpPr>
        <p:spPr>
          <a:xfrm>
            <a:off x="267300" y="2824075"/>
            <a:ext cx="9813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48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endParaRPr b="1" sz="4800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2" name="Google Shape;202;p33"/>
          <p:cNvSpPr txBox="1"/>
          <p:nvPr/>
        </p:nvSpPr>
        <p:spPr>
          <a:xfrm>
            <a:off x="275402" y="2621625"/>
            <a:ext cx="11283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NPS</a:t>
            </a:r>
            <a:endParaRPr b="1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03" name="Google Shape;203;p33"/>
          <p:cNvSpPr txBox="1"/>
          <p:nvPr/>
        </p:nvSpPr>
        <p:spPr>
          <a:xfrm>
            <a:off x="2209500" y="2824075"/>
            <a:ext cx="9813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48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endParaRPr b="1" sz="4800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4" name="Google Shape;204;p33"/>
          <p:cNvSpPr txBox="1"/>
          <p:nvPr/>
        </p:nvSpPr>
        <p:spPr>
          <a:xfrm>
            <a:off x="2217602" y="2621625"/>
            <a:ext cx="11283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SUS</a:t>
            </a:r>
            <a:endParaRPr b="1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05" name="Google Shape;205;p33"/>
          <p:cNvSpPr txBox="1"/>
          <p:nvPr/>
        </p:nvSpPr>
        <p:spPr>
          <a:xfrm>
            <a:off x="4380750" y="2824075"/>
            <a:ext cx="9813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4800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endParaRPr b="1" sz="4800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6" name="Google Shape;206;p33"/>
          <p:cNvSpPr txBox="1"/>
          <p:nvPr/>
        </p:nvSpPr>
        <p:spPr>
          <a:xfrm>
            <a:off x="4388852" y="2621625"/>
            <a:ext cx="11283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B8CD"/>
                </a:solidFill>
                <a:latin typeface="Titillium Web"/>
                <a:ea typeface="Titillium Web"/>
                <a:cs typeface="Titillium Web"/>
                <a:sym typeface="Titillium Web"/>
              </a:rPr>
              <a:t>UMUX</a:t>
            </a:r>
            <a:endParaRPr b="1">
              <a:solidFill>
                <a:srgbClr val="00B8C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07" name="Google Shape;207;p33"/>
          <p:cNvSpPr txBox="1"/>
          <p:nvPr/>
        </p:nvSpPr>
        <p:spPr>
          <a:xfrm>
            <a:off x="284625" y="4021650"/>
            <a:ext cx="8334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[</a:t>
            </a:r>
            <a:r>
              <a:rPr lang="it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3"/>
              </a:rPr>
              <a:t>All. </a:t>
            </a:r>
            <a:r>
              <a:rPr lang="it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4"/>
              </a:rPr>
              <a:t>5</a:t>
            </a:r>
            <a:r>
              <a:rPr lang="it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] </a:t>
            </a:r>
            <a:endParaRPr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08" name="Google Shape;208;p33"/>
          <p:cNvSpPr txBox="1"/>
          <p:nvPr/>
        </p:nvSpPr>
        <p:spPr>
          <a:xfrm>
            <a:off x="2194800" y="4021650"/>
            <a:ext cx="8334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[</a:t>
            </a:r>
            <a:r>
              <a:rPr lang="it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5"/>
              </a:rPr>
              <a:t>All. </a:t>
            </a:r>
            <a:r>
              <a:rPr lang="it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6"/>
              </a:rPr>
              <a:t>6</a:t>
            </a:r>
            <a:r>
              <a:rPr lang="it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] </a:t>
            </a:r>
            <a:endParaRPr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09" name="Google Shape;209;p33"/>
          <p:cNvSpPr txBox="1"/>
          <p:nvPr/>
        </p:nvSpPr>
        <p:spPr>
          <a:xfrm>
            <a:off x="4344982" y="4021650"/>
            <a:ext cx="8334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[</a:t>
            </a:r>
            <a:r>
              <a:rPr lang="it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7"/>
              </a:rPr>
              <a:t>All. </a:t>
            </a:r>
            <a:r>
              <a:rPr lang="it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8"/>
              </a:rPr>
              <a:t>7</a:t>
            </a:r>
            <a:r>
              <a:rPr lang="it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] </a:t>
            </a:r>
            <a:endParaRPr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210" name="Google Shape;210;p3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